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36004500"/>
  <p:notesSz cx="29457650" cy="41122600"/>
  <p:defaultTextStyle>
    <a:defPPr>
      <a:defRPr lang="fr-FR"/>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10206">
          <p15:clr>
            <a:srgbClr val="A4A3A4"/>
          </p15:clr>
        </p15:guide>
        <p15:guide id="2" pos="11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CCFF"/>
    <a:srgbClr val="CCFFFF"/>
    <a:srgbClr val="0066FF"/>
    <a:srgbClr val="800080"/>
    <a:srgbClr val="990099"/>
    <a:srgbClr val="CC6600"/>
    <a:srgbClr val="CC33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6730" autoAdjust="0"/>
  </p:normalViewPr>
  <p:slideViewPr>
    <p:cSldViewPr>
      <p:cViewPr>
        <p:scale>
          <a:sx n="30" d="100"/>
          <a:sy n="30" d="100"/>
        </p:scale>
        <p:origin x="-1181" y="-10"/>
      </p:cViewPr>
      <p:guideLst>
        <p:guide orient="horz" pos="11340"/>
        <p:guide pos="1020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430305" y="11185525"/>
            <a:ext cx="27543443" cy="7716838"/>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4860608" y="20402551"/>
            <a:ext cx="22682835" cy="92011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2D3ED74-7399-4E9C-ACC0-096E558DE781}"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5A8520A-82CD-4F38-BE90-8594DE574B8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3492937" y="1441450"/>
            <a:ext cx="7290911" cy="3072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620203" y="1441450"/>
            <a:ext cx="21735574" cy="3072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6555951-B447-4CCD-A104-C7344205392C}"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A4941FBA-FA80-41C3-BB52-A2374842F8C4}"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560321" y="23136226"/>
            <a:ext cx="27543443" cy="7151688"/>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2560321" y="15260639"/>
            <a:ext cx="27543443" cy="78755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2B09C2F-085E-4C53-954E-78600C4785C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620204" y="8401050"/>
            <a:ext cx="14513243" cy="2376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6270606" y="8401050"/>
            <a:ext cx="14513243" cy="2376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004129B5-2F53-4A7B-A8B1-D6B3A223EEB4}"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1620203" y="8059738"/>
            <a:ext cx="14317504" cy="3359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620203" y="11418888"/>
            <a:ext cx="14317504" cy="20743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6460631" y="8059738"/>
            <a:ext cx="14323218" cy="3359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6460631" y="11418888"/>
            <a:ext cx="14323218" cy="20743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9F35AEA3-F350-47F5-82C3-DAB9D41E3CFB}"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8C333B76-47F6-4142-8C2D-6B751B7F84B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1F9B3299-9CC0-4C1A-9DD0-2C0F90210A36}"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20204" y="1433513"/>
            <a:ext cx="10661333" cy="6100762"/>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12668727" y="1433514"/>
            <a:ext cx="18115121" cy="30729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620204" y="7534275"/>
            <a:ext cx="10661333" cy="246284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58196F9-0713-4F1E-A6E1-31EE8981A9A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50794" y="25203150"/>
            <a:ext cx="19442430" cy="2974976"/>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6350794" y="3217863"/>
            <a:ext cx="19442430" cy="21602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6350794" y="28178126"/>
            <a:ext cx="19442430" cy="42259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E1703C8C-5340-4ED6-B684-2FDF7A1AA10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20203" y="1441098"/>
            <a:ext cx="29163645" cy="6000750"/>
          </a:xfrm>
          <a:prstGeom prst="rect">
            <a:avLst/>
          </a:prstGeom>
          <a:noFill/>
          <a:ln w="9525">
            <a:noFill/>
            <a:miter lim="800000"/>
            <a:headEnd/>
            <a:tailEnd/>
          </a:ln>
        </p:spPr>
        <p:txBody>
          <a:bodyPr vert="horz" wrap="square" lIns="411480" tIns="205740" rIns="411480" bIns="205740" numCol="1" anchor="ctr" anchorCtr="0" compatLnSpc="1">
            <a:prstTxWarp prst="textNoShape">
              <a:avLst/>
            </a:prstTxWarp>
          </a:bodyPr>
          <a:lstStyle/>
          <a:p>
            <a:pPr lvl="0"/>
            <a:r>
              <a:rPr lang="fr-FR" smtClean="0"/>
              <a:t>Cliquez pour modifier le style du titre</a:t>
            </a:r>
          </a:p>
        </p:txBody>
      </p:sp>
      <p:sp>
        <p:nvSpPr>
          <p:cNvPr id="2051" name="Rectangle 3"/>
          <p:cNvSpPr>
            <a:spLocks noGrp="1" noChangeArrowheads="1"/>
          </p:cNvSpPr>
          <p:nvPr>
            <p:ph type="body" idx="1"/>
          </p:nvPr>
        </p:nvSpPr>
        <p:spPr bwMode="auto">
          <a:xfrm>
            <a:off x="1620203" y="8401403"/>
            <a:ext cx="29163645" cy="23761347"/>
          </a:xfrm>
          <a:prstGeom prst="rect">
            <a:avLst/>
          </a:prstGeom>
          <a:noFill/>
          <a:ln w="9525">
            <a:noFill/>
            <a:miter lim="800000"/>
            <a:headEnd/>
            <a:tailEnd/>
          </a:ln>
        </p:spPr>
        <p:txBody>
          <a:bodyPr vert="horz" wrap="square" lIns="411480" tIns="205740" rIns="411480" bIns="20574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1620203" y="32788932"/>
            <a:ext cx="7560945" cy="2499430"/>
          </a:xfrm>
          <a:prstGeom prst="rect">
            <a:avLst/>
          </a:prstGeom>
          <a:noFill/>
          <a:ln w="9525">
            <a:noFill/>
            <a:miter lim="800000"/>
            <a:headEnd/>
            <a:tailEnd/>
          </a:ln>
          <a:effectLst/>
        </p:spPr>
        <p:txBody>
          <a:bodyPr vert="horz" wrap="square" lIns="411480" tIns="205740" rIns="411480" bIns="205740" numCol="1" anchor="t" anchorCtr="0" compatLnSpc="1">
            <a:prstTxWarp prst="textNoShape">
              <a:avLst/>
            </a:prstTxWarp>
          </a:bodyPr>
          <a:lstStyle>
            <a:lvl1pPr>
              <a:defRPr sz="6300">
                <a:latin typeface="Arial" charset="0"/>
                <a:cs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11071384" y="32788932"/>
            <a:ext cx="10261283" cy="2499430"/>
          </a:xfrm>
          <a:prstGeom prst="rect">
            <a:avLst/>
          </a:prstGeom>
          <a:noFill/>
          <a:ln w="9525">
            <a:noFill/>
            <a:miter lim="800000"/>
            <a:headEnd/>
            <a:tailEnd/>
          </a:ln>
          <a:effectLst/>
        </p:spPr>
        <p:txBody>
          <a:bodyPr vert="horz" wrap="square" lIns="411480" tIns="205740" rIns="411480" bIns="205740" numCol="1" anchor="t" anchorCtr="0" compatLnSpc="1">
            <a:prstTxWarp prst="textNoShape">
              <a:avLst/>
            </a:prstTxWarp>
          </a:bodyPr>
          <a:lstStyle>
            <a:lvl1pPr algn="ctr">
              <a:defRPr sz="6300">
                <a:latin typeface="Arial" charset="0"/>
                <a:cs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23222903" y="32788932"/>
            <a:ext cx="7560945" cy="2499430"/>
          </a:xfrm>
          <a:prstGeom prst="rect">
            <a:avLst/>
          </a:prstGeom>
          <a:noFill/>
          <a:ln w="9525">
            <a:noFill/>
            <a:miter lim="800000"/>
            <a:headEnd/>
            <a:tailEnd/>
          </a:ln>
          <a:effectLst/>
        </p:spPr>
        <p:txBody>
          <a:bodyPr vert="horz" wrap="square" lIns="411480" tIns="205740" rIns="411480" bIns="205740" numCol="1" anchor="t" anchorCtr="0" compatLnSpc="1">
            <a:prstTxWarp prst="textNoShape">
              <a:avLst/>
            </a:prstTxWarp>
          </a:bodyPr>
          <a:lstStyle>
            <a:lvl1pPr algn="r">
              <a:defRPr sz="6300">
                <a:latin typeface="Arial" charset="0"/>
                <a:cs typeface="Arial" charset="0"/>
              </a:defRPr>
            </a:lvl1pPr>
          </a:lstStyle>
          <a:p>
            <a:pPr>
              <a:defRPr/>
            </a:pPr>
            <a:fld id="{4EEEDE0B-0D70-4032-BF73-AF8D1B124161}"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114800" rtl="0" eaLnBrk="0" fontAlgn="base" hangingPunct="0">
        <a:spcBef>
          <a:spcPct val="0"/>
        </a:spcBef>
        <a:spcAft>
          <a:spcPct val="0"/>
        </a:spcAft>
        <a:defRPr sz="19800">
          <a:solidFill>
            <a:schemeClr val="tx2"/>
          </a:solidFill>
          <a:latin typeface="+mj-lt"/>
          <a:ea typeface="+mj-ea"/>
          <a:cs typeface="+mj-cs"/>
        </a:defRPr>
      </a:lvl1pPr>
      <a:lvl2pPr algn="ctr" defTabSz="4114800" rtl="0" eaLnBrk="0" fontAlgn="base" hangingPunct="0">
        <a:spcBef>
          <a:spcPct val="0"/>
        </a:spcBef>
        <a:spcAft>
          <a:spcPct val="0"/>
        </a:spcAft>
        <a:defRPr sz="19800">
          <a:solidFill>
            <a:schemeClr val="tx2"/>
          </a:solidFill>
          <a:latin typeface="Arial" charset="0"/>
          <a:cs typeface="Arial" charset="0"/>
        </a:defRPr>
      </a:lvl2pPr>
      <a:lvl3pPr algn="ctr" defTabSz="4114800" rtl="0" eaLnBrk="0" fontAlgn="base" hangingPunct="0">
        <a:spcBef>
          <a:spcPct val="0"/>
        </a:spcBef>
        <a:spcAft>
          <a:spcPct val="0"/>
        </a:spcAft>
        <a:defRPr sz="19800">
          <a:solidFill>
            <a:schemeClr val="tx2"/>
          </a:solidFill>
          <a:latin typeface="Arial" charset="0"/>
          <a:cs typeface="Arial" charset="0"/>
        </a:defRPr>
      </a:lvl3pPr>
      <a:lvl4pPr algn="ctr" defTabSz="4114800" rtl="0" eaLnBrk="0" fontAlgn="base" hangingPunct="0">
        <a:spcBef>
          <a:spcPct val="0"/>
        </a:spcBef>
        <a:spcAft>
          <a:spcPct val="0"/>
        </a:spcAft>
        <a:defRPr sz="19800">
          <a:solidFill>
            <a:schemeClr val="tx2"/>
          </a:solidFill>
          <a:latin typeface="Arial" charset="0"/>
          <a:cs typeface="Arial" charset="0"/>
        </a:defRPr>
      </a:lvl4pPr>
      <a:lvl5pPr algn="ctr" defTabSz="4114800" rtl="0" eaLnBrk="0" fontAlgn="base" hangingPunct="0">
        <a:spcBef>
          <a:spcPct val="0"/>
        </a:spcBef>
        <a:spcAft>
          <a:spcPct val="0"/>
        </a:spcAft>
        <a:defRPr sz="19800">
          <a:solidFill>
            <a:schemeClr val="tx2"/>
          </a:solidFill>
          <a:latin typeface="Arial" charset="0"/>
          <a:cs typeface="Arial" charset="0"/>
        </a:defRPr>
      </a:lvl5pPr>
      <a:lvl6pPr marL="457200" algn="ctr" defTabSz="4114800" rtl="0" fontAlgn="base">
        <a:spcBef>
          <a:spcPct val="0"/>
        </a:spcBef>
        <a:spcAft>
          <a:spcPct val="0"/>
        </a:spcAft>
        <a:defRPr sz="19800">
          <a:solidFill>
            <a:schemeClr val="tx2"/>
          </a:solidFill>
          <a:latin typeface="Arial" charset="0"/>
          <a:cs typeface="Arial" charset="0"/>
        </a:defRPr>
      </a:lvl6pPr>
      <a:lvl7pPr marL="914400" algn="ctr" defTabSz="4114800" rtl="0" fontAlgn="base">
        <a:spcBef>
          <a:spcPct val="0"/>
        </a:spcBef>
        <a:spcAft>
          <a:spcPct val="0"/>
        </a:spcAft>
        <a:defRPr sz="19800">
          <a:solidFill>
            <a:schemeClr val="tx2"/>
          </a:solidFill>
          <a:latin typeface="Arial" charset="0"/>
          <a:cs typeface="Arial" charset="0"/>
        </a:defRPr>
      </a:lvl7pPr>
      <a:lvl8pPr marL="1371600" algn="ctr" defTabSz="4114800" rtl="0" fontAlgn="base">
        <a:spcBef>
          <a:spcPct val="0"/>
        </a:spcBef>
        <a:spcAft>
          <a:spcPct val="0"/>
        </a:spcAft>
        <a:defRPr sz="19800">
          <a:solidFill>
            <a:schemeClr val="tx2"/>
          </a:solidFill>
          <a:latin typeface="Arial" charset="0"/>
          <a:cs typeface="Arial" charset="0"/>
        </a:defRPr>
      </a:lvl8pPr>
      <a:lvl9pPr marL="1828800" algn="ctr" defTabSz="4114800" rtl="0" fontAlgn="base">
        <a:spcBef>
          <a:spcPct val="0"/>
        </a:spcBef>
        <a:spcAft>
          <a:spcPct val="0"/>
        </a:spcAft>
        <a:defRPr sz="19800">
          <a:solidFill>
            <a:schemeClr val="tx2"/>
          </a:solidFill>
          <a:latin typeface="Arial" charset="0"/>
          <a:cs typeface="Arial" charset="0"/>
        </a:defRPr>
      </a:lvl9pPr>
    </p:titleStyle>
    <p:bodyStyle>
      <a:lvl1pPr marL="1543050" indent="-1543050" algn="l" defTabSz="4114800" rtl="0" eaLnBrk="0" fontAlgn="base" hangingPunct="0">
        <a:spcBef>
          <a:spcPct val="20000"/>
        </a:spcBef>
        <a:spcAft>
          <a:spcPct val="0"/>
        </a:spcAft>
        <a:buChar char="•"/>
        <a:defRPr sz="14400">
          <a:solidFill>
            <a:schemeClr val="tx1"/>
          </a:solidFill>
          <a:latin typeface="+mn-lt"/>
          <a:ea typeface="+mn-ea"/>
          <a:cs typeface="+mn-cs"/>
        </a:defRPr>
      </a:lvl1pPr>
      <a:lvl2pPr marL="3343275" indent="-1285875" algn="l" defTabSz="4114800" rtl="0" eaLnBrk="0" fontAlgn="base" hangingPunct="0">
        <a:spcBef>
          <a:spcPct val="20000"/>
        </a:spcBef>
        <a:spcAft>
          <a:spcPct val="0"/>
        </a:spcAft>
        <a:buChar char="–"/>
        <a:defRPr sz="12600">
          <a:solidFill>
            <a:schemeClr val="tx1"/>
          </a:solidFill>
          <a:latin typeface="+mn-lt"/>
          <a:cs typeface="+mn-cs"/>
        </a:defRPr>
      </a:lvl2pPr>
      <a:lvl3pPr marL="5143500" indent="-1028700" algn="l" defTabSz="4114800" rtl="0" eaLnBrk="0" fontAlgn="base" hangingPunct="0">
        <a:spcBef>
          <a:spcPct val="20000"/>
        </a:spcBef>
        <a:spcAft>
          <a:spcPct val="0"/>
        </a:spcAft>
        <a:buChar char="•"/>
        <a:defRPr sz="10800">
          <a:solidFill>
            <a:schemeClr val="tx1"/>
          </a:solidFill>
          <a:latin typeface="+mn-lt"/>
          <a:cs typeface="+mn-cs"/>
        </a:defRPr>
      </a:lvl3pPr>
      <a:lvl4pPr marL="7200900" indent="-1028700" algn="l" defTabSz="4114800" rtl="0" eaLnBrk="0" fontAlgn="base" hangingPunct="0">
        <a:spcBef>
          <a:spcPct val="20000"/>
        </a:spcBef>
        <a:spcAft>
          <a:spcPct val="0"/>
        </a:spcAft>
        <a:buChar char="–"/>
        <a:defRPr sz="9000">
          <a:solidFill>
            <a:schemeClr val="tx1"/>
          </a:solidFill>
          <a:latin typeface="+mn-lt"/>
          <a:cs typeface="+mn-cs"/>
        </a:defRPr>
      </a:lvl4pPr>
      <a:lvl5pPr marL="9258300" indent="-1028700" algn="l" defTabSz="4114800" rtl="0" eaLnBrk="0" fontAlgn="base" hangingPunct="0">
        <a:spcBef>
          <a:spcPct val="20000"/>
        </a:spcBef>
        <a:spcAft>
          <a:spcPct val="0"/>
        </a:spcAft>
        <a:buChar char="»"/>
        <a:defRPr sz="9000">
          <a:solidFill>
            <a:schemeClr val="tx1"/>
          </a:solidFill>
          <a:latin typeface="+mn-lt"/>
          <a:cs typeface="+mn-cs"/>
        </a:defRPr>
      </a:lvl5pPr>
      <a:lvl6pPr marL="9715500" indent="-1028700" algn="l" defTabSz="4114800" rtl="0" fontAlgn="base">
        <a:spcBef>
          <a:spcPct val="20000"/>
        </a:spcBef>
        <a:spcAft>
          <a:spcPct val="0"/>
        </a:spcAft>
        <a:buChar char="»"/>
        <a:defRPr sz="9000">
          <a:solidFill>
            <a:schemeClr val="tx1"/>
          </a:solidFill>
          <a:latin typeface="+mn-lt"/>
          <a:cs typeface="+mn-cs"/>
        </a:defRPr>
      </a:lvl6pPr>
      <a:lvl7pPr marL="10172700" indent="-1028700" algn="l" defTabSz="4114800" rtl="0" fontAlgn="base">
        <a:spcBef>
          <a:spcPct val="20000"/>
        </a:spcBef>
        <a:spcAft>
          <a:spcPct val="0"/>
        </a:spcAft>
        <a:buChar char="»"/>
        <a:defRPr sz="9000">
          <a:solidFill>
            <a:schemeClr val="tx1"/>
          </a:solidFill>
          <a:latin typeface="+mn-lt"/>
          <a:cs typeface="+mn-cs"/>
        </a:defRPr>
      </a:lvl7pPr>
      <a:lvl8pPr marL="10629900" indent="-1028700" algn="l" defTabSz="4114800" rtl="0" fontAlgn="base">
        <a:spcBef>
          <a:spcPct val="20000"/>
        </a:spcBef>
        <a:spcAft>
          <a:spcPct val="0"/>
        </a:spcAft>
        <a:buChar char="»"/>
        <a:defRPr sz="9000">
          <a:solidFill>
            <a:schemeClr val="tx1"/>
          </a:solidFill>
          <a:latin typeface="+mn-lt"/>
          <a:cs typeface="+mn-cs"/>
        </a:defRPr>
      </a:lvl8pPr>
      <a:lvl9pPr marL="11087100" indent="-1028700" algn="l" defTabSz="4114800" rtl="0" fontAlgn="base">
        <a:spcBef>
          <a:spcPct val="20000"/>
        </a:spcBef>
        <a:spcAft>
          <a:spcPct val="0"/>
        </a:spcAft>
        <a:buChar char="»"/>
        <a:defRPr sz="9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3.wmf"/><Relationship Id="rId18" Type="http://schemas.openxmlformats.org/officeDocument/2006/relationships/image" Target="../media/image7.png"/><Relationship Id="rId3" Type="http://schemas.openxmlformats.org/officeDocument/2006/relationships/hyperlink" Target="mailto:bhamza23000@gmail.com" TargetMode="External"/><Relationship Id="rId21" Type="http://schemas.openxmlformats.org/officeDocument/2006/relationships/image" Target="../media/image10.png"/><Relationship Id="rId7" Type="http://schemas.openxmlformats.org/officeDocument/2006/relationships/oleObject" Target="../embeddings/oleObject3.bin"/><Relationship Id="rId12" Type="http://schemas.openxmlformats.org/officeDocument/2006/relationships/oleObject" Target="../embeddings/oleObject7.bin"/><Relationship Id="rId17" Type="http://schemas.openxmlformats.org/officeDocument/2006/relationships/image" Target="../media/image6.png"/><Relationship Id="rId2" Type="http://schemas.openxmlformats.org/officeDocument/2006/relationships/slideLayout" Target="../slideLayouts/slideLayout7.xml"/><Relationship Id="rId16" Type="http://schemas.openxmlformats.org/officeDocument/2006/relationships/image" Target="../media/image5.jpeg"/><Relationship Id="rId20" Type="http://schemas.openxmlformats.org/officeDocument/2006/relationships/image" Target="../media/image9.png"/><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2.wmf"/><Relationship Id="rId5" Type="http://schemas.openxmlformats.org/officeDocument/2006/relationships/image" Target="../media/image1.wmf"/><Relationship Id="rId15" Type="http://schemas.openxmlformats.org/officeDocument/2006/relationships/image" Target="../media/image4.jpeg"/><Relationship Id="rId23" Type="http://schemas.openxmlformats.org/officeDocument/2006/relationships/image" Target="../media/image12.png"/><Relationship Id="rId10" Type="http://schemas.openxmlformats.org/officeDocument/2006/relationships/oleObject" Target="../embeddings/oleObject6.bin"/><Relationship Id="rId19" Type="http://schemas.openxmlformats.org/officeDocument/2006/relationships/image" Target="../media/image8.png"/><Relationship Id="rId4" Type="http://schemas.openxmlformats.org/officeDocument/2006/relationships/oleObject" Target="../embeddings/oleObject1.bin"/><Relationship Id="rId9" Type="http://schemas.openxmlformats.org/officeDocument/2006/relationships/oleObject" Target="../embeddings/oleObject5.bin"/><Relationship Id="rId14" Type="http://schemas.openxmlformats.org/officeDocument/2006/relationships/oleObject" Target="../embeddings/oleObject8.bin"/><Relationship Id="rId2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13352253" y="28020975"/>
            <a:ext cx="10739483" cy="7569802"/>
          </a:xfrm>
          <a:prstGeom prst="rect">
            <a:avLst/>
          </a:prstGeom>
          <a:solidFill>
            <a:schemeClr val="bg1"/>
          </a:solid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48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charset="0"/>
              <a:cs typeface="Arial" charset="0"/>
            </a:endParaRPr>
          </a:p>
        </p:txBody>
      </p:sp>
      <p:sp>
        <p:nvSpPr>
          <p:cNvPr id="12" name="Rectangle 11"/>
          <p:cNvSpPr/>
          <p:nvPr/>
        </p:nvSpPr>
        <p:spPr bwMode="auto">
          <a:xfrm>
            <a:off x="604842" y="25552504"/>
            <a:ext cx="12537219" cy="1002232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48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charset="0"/>
              <a:cs typeface="Arial" charset="0"/>
            </a:endParaRPr>
          </a:p>
        </p:txBody>
      </p:sp>
      <p:sp>
        <p:nvSpPr>
          <p:cNvPr id="1034" name="AutoShape 8"/>
          <p:cNvSpPr>
            <a:spLocks noChangeArrowheads="1"/>
          </p:cNvSpPr>
          <p:nvPr/>
        </p:nvSpPr>
        <p:spPr bwMode="auto">
          <a:xfrm>
            <a:off x="518637" y="719667"/>
            <a:ext cx="31302483" cy="3760611"/>
          </a:xfrm>
          <a:prstGeom prst="roundRect">
            <a:avLst>
              <a:gd name="adj" fmla="val 16667"/>
            </a:avLst>
          </a:prstGeom>
          <a:solidFill>
            <a:srgbClr val="CCFFFF"/>
          </a:solidFill>
          <a:ln w="101600">
            <a:solidFill>
              <a:schemeClr val="accent2"/>
            </a:solidFill>
            <a:round/>
            <a:headEnd/>
            <a:tailEnd/>
          </a:ln>
        </p:spPr>
        <p:txBody>
          <a:bodyPr wrap="none" anchor="ctr"/>
          <a:lstStyle/>
          <a:p>
            <a:pPr algn="ctr" defTabSz="4114800"/>
            <a:endParaRPr lang="en-US" sz="8100" dirty="0"/>
          </a:p>
        </p:txBody>
      </p:sp>
      <p:sp>
        <p:nvSpPr>
          <p:cNvPr id="1036" name="Text Box 10"/>
          <p:cNvSpPr txBox="1">
            <a:spLocks noChangeArrowheads="1"/>
          </p:cNvSpPr>
          <p:nvPr/>
        </p:nvSpPr>
        <p:spPr bwMode="auto">
          <a:xfrm>
            <a:off x="1208307" y="3714650"/>
            <a:ext cx="5135274" cy="400110"/>
          </a:xfrm>
          <a:prstGeom prst="rect">
            <a:avLst/>
          </a:prstGeom>
          <a:noFill/>
          <a:ln w="9525">
            <a:noFill/>
            <a:miter lim="800000"/>
            <a:headEnd/>
            <a:tailEnd/>
          </a:ln>
        </p:spPr>
        <p:txBody>
          <a:bodyPr wrap="square">
            <a:spAutoFit/>
          </a:bodyPr>
          <a:lstStyle/>
          <a:p>
            <a:pPr defTabSz="4114800">
              <a:spcBef>
                <a:spcPct val="50000"/>
              </a:spcBef>
            </a:pPr>
            <a:r>
              <a:rPr lang="fr-FR" sz="2000" b="1" dirty="0" smtClean="0">
                <a:latin typeface="Times New Roman" pitchFamily="18" charset="0"/>
                <a:cs typeface="Times New Roman" pitchFamily="18" charset="0"/>
              </a:rPr>
              <a:t>Université Frères  </a:t>
            </a:r>
            <a:r>
              <a:rPr lang="fr-FR" sz="2000" b="1" dirty="0" err="1" smtClean="0">
                <a:latin typeface="Times New Roman" pitchFamily="18" charset="0"/>
                <a:cs typeface="Times New Roman" pitchFamily="18" charset="0"/>
              </a:rPr>
              <a:t>Mentouri</a:t>
            </a:r>
            <a:r>
              <a:rPr lang="fr-FR" sz="2000" b="1" dirty="0" smtClean="0">
                <a:latin typeface="Times New Roman" pitchFamily="18" charset="0"/>
                <a:cs typeface="Times New Roman" pitchFamily="18" charset="0"/>
              </a:rPr>
              <a:t> Constantine 1</a:t>
            </a:r>
            <a:endParaRPr lang="fr-FR" sz="2000" b="1" dirty="0">
              <a:latin typeface="Times New Roman" pitchFamily="18" charset="0"/>
              <a:cs typeface="Times New Roman" pitchFamily="18" charset="0"/>
            </a:endParaRPr>
          </a:p>
        </p:txBody>
      </p:sp>
      <p:sp>
        <p:nvSpPr>
          <p:cNvPr id="1037" name="Text Box 11"/>
          <p:cNvSpPr txBox="1">
            <a:spLocks noChangeArrowheads="1"/>
          </p:cNvSpPr>
          <p:nvPr/>
        </p:nvSpPr>
        <p:spPr bwMode="auto">
          <a:xfrm>
            <a:off x="6486457" y="871330"/>
            <a:ext cx="18073814" cy="3323987"/>
          </a:xfrm>
          <a:prstGeom prst="rect">
            <a:avLst/>
          </a:prstGeom>
          <a:noFill/>
          <a:ln w="9525">
            <a:noFill/>
            <a:miter lim="800000"/>
            <a:headEnd/>
            <a:tailEnd/>
          </a:ln>
        </p:spPr>
        <p:txBody>
          <a:bodyPr wrap="square">
            <a:spAutoFit/>
          </a:bodyPr>
          <a:lstStyle/>
          <a:p>
            <a:pPr algn="ctr" defTabSz="4114800"/>
            <a:endParaRPr lang="fr-FR" sz="1800" b="1" dirty="0"/>
          </a:p>
          <a:p>
            <a:pPr algn="ctr" defTabSz="4114800"/>
            <a:r>
              <a:rPr lang="fr-FR" sz="6000" b="1" dirty="0" smtClean="0">
                <a:latin typeface="Times New Roman" pitchFamily="18" charset="0"/>
                <a:cs typeface="Times New Roman" pitchFamily="18" charset="0"/>
              </a:rPr>
              <a:t>Licence Professionnelle à Recrutement National </a:t>
            </a:r>
            <a:r>
              <a:rPr lang="fr-FR" sz="6000" b="1" dirty="0">
                <a:latin typeface="Times New Roman" pitchFamily="18" charset="0"/>
                <a:cs typeface="Times New Roman" pitchFamily="18" charset="0"/>
              </a:rPr>
              <a:t> </a:t>
            </a:r>
            <a:endParaRPr lang="fr-FR" sz="6000" b="1" dirty="0" smtClean="0">
              <a:latin typeface="Times New Roman" pitchFamily="18" charset="0"/>
              <a:cs typeface="Times New Roman" pitchFamily="18" charset="0"/>
            </a:endParaRPr>
          </a:p>
          <a:p>
            <a:pPr algn="ctr" defTabSz="4114800"/>
            <a:r>
              <a:rPr lang="fr-FR" sz="7200" b="1" dirty="0" smtClean="0">
                <a:latin typeface="Times New Roman" pitchFamily="18" charset="0"/>
                <a:cs typeface="Times New Roman" pitchFamily="18" charset="0"/>
              </a:rPr>
              <a:t>Transport et Logistique (TL)</a:t>
            </a:r>
            <a:endParaRPr lang="fr-FR" sz="7200" b="1" dirty="0">
              <a:latin typeface="Times New Roman" pitchFamily="18" charset="0"/>
              <a:cs typeface="Times New Roman" pitchFamily="18" charset="0"/>
            </a:endParaRPr>
          </a:p>
          <a:p>
            <a:pPr algn="ctr">
              <a:spcBef>
                <a:spcPts val="0"/>
              </a:spcBef>
              <a:spcAft>
                <a:spcPts val="0"/>
              </a:spcAft>
              <a:defRPr/>
            </a:pPr>
            <a:r>
              <a:rPr lang="fr-FR" sz="2400" b="1" i="1" dirty="0">
                <a:latin typeface="Times New Roman" pitchFamily="18" charset="0"/>
                <a:cs typeface="Times New Roman" pitchFamily="18" charset="0"/>
              </a:rPr>
              <a:t>Responsable : </a:t>
            </a:r>
            <a:r>
              <a:rPr lang="fr-FR" sz="2400" b="1" dirty="0"/>
              <a:t>Dr. Hamza </a:t>
            </a:r>
            <a:r>
              <a:rPr lang="fr-FR" sz="2400" b="1" dirty="0" smtClean="0"/>
              <a:t>BOUZZERIA   </a:t>
            </a:r>
            <a:r>
              <a:rPr lang="fr-FR" sz="2400" u="sng" dirty="0">
                <a:latin typeface="Arial" panose="020B0604020202020204" pitchFamily="34" charset="0"/>
                <a:cs typeface="Arial" panose="020B0604020202020204" pitchFamily="34" charset="0"/>
                <a:hlinkClick r:id="rId3"/>
              </a:rPr>
              <a:t>bhamza23000@gmail.com</a:t>
            </a:r>
            <a:r>
              <a:rPr lang="fr-FR" sz="2400" u="sng" dirty="0">
                <a:latin typeface="Arial" panose="020B0604020202020204" pitchFamily="34" charset="0"/>
                <a:cs typeface="Arial" panose="020B0604020202020204" pitchFamily="34" charset="0"/>
              </a:rPr>
              <a:t> </a:t>
            </a:r>
            <a:endParaRPr lang="fr-FR" sz="2400" b="1" dirty="0" smtClean="0">
              <a:latin typeface="Times New Roman" pitchFamily="18" charset="0"/>
              <a:cs typeface="Times New Roman" pitchFamily="18" charset="0"/>
            </a:endParaRPr>
          </a:p>
          <a:p>
            <a:pPr algn="ctr" defTabSz="4114800"/>
            <a:r>
              <a:rPr lang="fr-FR" sz="3600" b="1" dirty="0" smtClean="0">
                <a:solidFill>
                  <a:srgbClr val="002060"/>
                </a:solidFill>
                <a:latin typeface="Times New Roman" pitchFamily="18" charset="0"/>
                <a:cs typeface="Times New Roman" pitchFamily="18" charset="0"/>
              </a:rPr>
              <a:t>Portes ouvertes </a:t>
            </a:r>
            <a:endParaRPr lang="en-US" sz="3600" dirty="0">
              <a:solidFill>
                <a:srgbClr val="002060"/>
              </a:solidFill>
              <a:latin typeface="Times New Roman" pitchFamily="18" charset="0"/>
              <a:cs typeface="Times New Roman" pitchFamily="18" charset="0"/>
            </a:endParaRPr>
          </a:p>
        </p:txBody>
      </p:sp>
      <p:sp>
        <p:nvSpPr>
          <p:cNvPr id="1038" name="Rectangle 145"/>
          <p:cNvSpPr>
            <a:spLocks noChangeArrowheads="1"/>
          </p:cNvSpPr>
          <p:nvPr/>
        </p:nvSpPr>
        <p:spPr bwMode="auto">
          <a:xfrm>
            <a:off x="0" y="17584209"/>
            <a:ext cx="184731" cy="461665"/>
          </a:xfrm>
          <a:prstGeom prst="rect">
            <a:avLst/>
          </a:prstGeom>
          <a:noFill/>
          <a:ln w="9525">
            <a:noFill/>
            <a:miter lim="800000"/>
            <a:headEnd/>
            <a:tailEnd/>
          </a:ln>
        </p:spPr>
        <p:txBody>
          <a:bodyPr wrap="none" anchor="ctr">
            <a:spAutoFit/>
          </a:bodyPr>
          <a:lstStyle/>
          <a:p>
            <a:endParaRPr lang="en-US" sz="2400" dirty="0"/>
          </a:p>
        </p:txBody>
      </p:sp>
      <p:sp>
        <p:nvSpPr>
          <p:cNvPr id="1039" name="Rectangle 146"/>
          <p:cNvSpPr>
            <a:spLocks noChangeArrowheads="1"/>
          </p:cNvSpPr>
          <p:nvPr/>
        </p:nvSpPr>
        <p:spPr bwMode="auto">
          <a:xfrm>
            <a:off x="0" y="17907001"/>
            <a:ext cx="184731" cy="461665"/>
          </a:xfrm>
          <a:prstGeom prst="rect">
            <a:avLst/>
          </a:prstGeom>
          <a:noFill/>
          <a:ln w="9525">
            <a:noFill/>
            <a:miter lim="800000"/>
            <a:headEnd/>
            <a:tailEnd/>
          </a:ln>
        </p:spPr>
        <p:txBody>
          <a:bodyPr wrap="none" anchor="ctr">
            <a:spAutoFit/>
          </a:bodyPr>
          <a:lstStyle/>
          <a:p>
            <a:endParaRPr lang="en-US" sz="2400" dirty="0"/>
          </a:p>
        </p:txBody>
      </p:sp>
      <p:sp>
        <p:nvSpPr>
          <p:cNvPr id="1040" name="Rectangle 149"/>
          <p:cNvSpPr>
            <a:spLocks noChangeArrowheads="1"/>
          </p:cNvSpPr>
          <p:nvPr/>
        </p:nvSpPr>
        <p:spPr bwMode="auto">
          <a:xfrm>
            <a:off x="0" y="17559515"/>
            <a:ext cx="184731" cy="461665"/>
          </a:xfrm>
          <a:prstGeom prst="rect">
            <a:avLst/>
          </a:prstGeom>
          <a:noFill/>
          <a:ln w="9525">
            <a:noFill/>
            <a:miter lim="800000"/>
            <a:headEnd/>
            <a:tailEnd/>
          </a:ln>
        </p:spPr>
        <p:txBody>
          <a:bodyPr wrap="none" anchor="ctr">
            <a:spAutoFit/>
          </a:bodyPr>
          <a:lstStyle/>
          <a:p>
            <a:endParaRPr lang="en-US" sz="2400" dirty="0"/>
          </a:p>
        </p:txBody>
      </p:sp>
      <p:sp>
        <p:nvSpPr>
          <p:cNvPr id="1041" name="Rectangle 150"/>
          <p:cNvSpPr>
            <a:spLocks noChangeArrowheads="1"/>
          </p:cNvSpPr>
          <p:nvPr/>
        </p:nvSpPr>
        <p:spPr bwMode="auto">
          <a:xfrm>
            <a:off x="0" y="17931695"/>
            <a:ext cx="184731" cy="461665"/>
          </a:xfrm>
          <a:prstGeom prst="rect">
            <a:avLst/>
          </a:prstGeom>
          <a:noFill/>
          <a:ln w="9525">
            <a:noFill/>
            <a:miter lim="800000"/>
            <a:headEnd/>
            <a:tailEnd/>
          </a:ln>
        </p:spPr>
        <p:txBody>
          <a:bodyPr wrap="none" anchor="ctr">
            <a:spAutoFit/>
          </a:bodyPr>
          <a:lstStyle/>
          <a:p>
            <a:endParaRPr lang="en-US" sz="2400" dirty="0"/>
          </a:p>
        </p:txBody>
      </p:sp>
      <p:sp>
        <p:nvSpPr>
          <p:cNvPr id="1042" name="Rectangle 153"/>
          <p:cNvSpPr>
            <a:spLocks noChangeArrowheads="1"/>
          </p:cNvSpPr>
          <p:nvPr/>
        </p:nvSpPr>
        <p:spPr bwMode="auto">
          <a:xfrm>
            <a:off x="0" y="17578917"/>
            <a:ext cx="184731" cy="461665"/>
          </a:xfrm>
          <a:prstGeom prst="rect">
            <a:avLst/>
          </a:prstGeom>
          <a:noFill/>
          <a:ln w="9525">
            <a:noFill/>
            <a:miter lim="800000"/>
            <a:headEnd/>
            <a:tailEnd/>
          </a:ln>
        </p:spPr>
        <p:txBody>
          <a:bodyPr wrap="none" anchor="ctr">
            <a:spAutoFit/>
          </a:bodyPr>
          <a:lstStyle/>
          <a:p>
            <a:endParaRPr lang="en-US" sz="2400" dirty="0"/>
          </a:p>
        </p:txBody>
      </p:sp>
      <p:sp>
        <p:nvSpPr>
          <p:cNvPr id="1043" name="Rectangle 161"/>
          <p:cNvSpPr>
            <a:spLocks noChangeArrowheads="1"/>
          </p:cNvSpPr>
          <p:nvPr/>
        </p:nvSpPr>
        <p:spPr bwMode="auto">
          <a:xfrm>
            <a:off x="0" y="17654765"/>
            <a:ext cx="184731" cy="461665"/>
          </a:xfrm>
          <a:prstGeom prst="rect">
            <a:avLst/>
          </a:prstGeom>
          <a:noFill/>
          <a:ln w="9525">
            <a:noFill/>
            <a:miter lim="800000"/>
            <a:headEnd/>
            <a:tailEnd/>
          </a:ln>
        </p:spPr>
        <p:txBody>
          <a:bodyPr wrap="none" anchor="ctr">
            <a:spAutoFit/>
          </a:bodyPr>
          <a:lstStyle/>
          <a:p>
            <a:endParaRPr lang="en-US" sz="2400" dirty="0"/>
          </a:p>
        </p:txBody>
      </p:sp>
      <p:sp>
        <p:nvSpPr>
          <p:cNvPr id="1044" name="Rectangle 165"/>
          <p:cNvSpPr>
            <a:spLocks noChangeArrowheads="1"/>
          </p:cNvSpPr>
          <p:nvPr/>
        </p:nvSpPr>
        <p:spPr bwMode="auto">
          <a:xfrm>
            <a:off x="0" y="17349612"/>
            <a:ext cx="184731" cy="461665"/>
          </a:xfrm>
          <a:prstGeom prst="rect">
            <a:avLst/>
          </a:prstGeom>
          <a:noFill/>
          <a:ln w="9525">
            <a:noFill/>
            <a:miter lim="800000"/>
            <a:headEnd/>
            <a:tailEnd/>
          </a:ln>
        </p:spPr>
        <p:txBody>
          <a:bodyPr wrap="none" anchor="ctr">
            <a:spAutoFit/>
          </a:bodyPr>
          <a:lstStyle/>
          <a:p>
            <a:endParaRPr lang="en-US" sz="2400" dirty="0"/>
          </a:p>
        </p:txBody>
      </p:sp>
      <p:sp>
        <p:nvSpPr>
          <p:cNvPr id="1045" name="Rectangle 188"/>
          <p:cNvSpPr>
            <a:spLocks noChangeArrowheads="1"/>
          </p:cNvSpPr>
          <p:nvPr/>
        </p:nvSpPr>
        <p:spPr bwMode="auto">
          <a:xfrm>
            <a:off x="0" y="17612431"/>
            <a:ext cx="184731" cy="461665"/>
          </a:xfrm>
          <a:prstGeom prst="rect">
            <a:avLst/>
          </a:prstGeom>
          <a:noFill/>
          <a:ln w="9525">
            <a:noFill/>
            <a:miter lim="800000"/>
            <a:headEnd/>
            <a:tailEnd/>
          </a:ln>
        </p:spPr>
        <p:txBody>
          <a:bodyPr wrap="none" anchor="ctr">
            <a:spAutoFit/>
          </a:bodyPr>
          <a:lstStyle/>
          <a:p>
            <a:endParaRPr lang="en-US" sz="2400" dirty="0"/>
          </a:p>
        </p:txBody>
      </p:sp>
      <p:sp>
        <p:nvSpPr>
          <p:cNvPr id="1046" name="Rectangle 194"/>
          <p:cNvSpPr>
            <a:spLocks noChangeArrowheads="1"/>
          </p:cNvSpPr>
          <p:nvPr/>
        </p:nvSpPr>
        <p:spPr bwMode="auto">
          <a:xfrm>
            <a:off x="0" y="17631834"/>
            <a:ext cx="184731" cy="461665"/>
          </a:xfrm>
          <a:prstGeom prst="rect">
            <a:avLst/>
          </a:prstGeom>
          <a:noFill/>
          <a:ln w="9525">
            <a:noFill/>
            <a:miter lim="800000"/>
            <a:headEnd/>
            <a:tailEnd/>
          </a:ln>
        </p:spPr>
        <p:txBody>
          <a:bodyPr wrap="none" anchor="ctr">
            <a:spAutoFit/>
          </a:bodyPr>
          <a:lstStyle/>
          <a:p>
            <a:endParaRPr lang="en-US" sz="2400" dirty="0"/>
          </a:p>
        </p:txBody>
      </p:sp>
      <p:sp>
        <p:nvSpPr>
          <p:cNvPr id="1050" name="Rectangle 244"/>
          <p:cNvSpPr>
            <a:spLocks noChangeArrowheads="1"/>
          </p:cNvSpPr>
          <p:nvPr/>
        </p:nvSpPr>
        <p:spPr bwMode="auto">
          <a:xfrm>
            <a:off x="0" y="-255765"/>
            <a:ext cx="184731" cy="461665"/>
          </a:xfrm>
          <a:prstGeom prst="rect">
            <a:avLst/>
          </a:prstGeom>
          <a:noFill/>
          <a:ln w="9525">
            <a:noFill/>
            <a:miter lim="800000"/>
            <a:headEnd/>
            <a:tailEnd/>
          </a:ln>
        </p:spPr>
        <p:txBody>
          <a:bodyPr wrap="none" anchor="ctr">
            <a:spAutoFit/>
          </a:bodyPr>
          <a:lstStyle/>
          <a:p>
            <a:endParaRPr lang="en-US" sz="2400" dirty="0"/>
          </a:p>
        </p:txBody>
      </p:sp>
      <p:sp>
        <p:nvSpPr>
          <p:cNvPr id="1051" name="Rectangle 245"/>
          <p:cNvSpPr>
            <a:spLocks noChangeArrowheads="1"/>
          </p:cNvSpPr>
          <p:nvPr/>
        </p:nvSpPr>
        <p:spPr bwMode="auto">
          <a:xfrm>
            <a:off x="0" y="-255765"/>
            <a:ext cx="184731" cy="461665"/>
          </a:xfrm>
          <a:prstGeom prst="rect">
            <a:avLst/>
          </a:prstGeom>
          <a:noFill/>
          <a:ln w="9525">
            <a:noFill/>
            <a:miter lim="800000"/>
            <a:headEnd/>
            <a:tailEnd/>
          </a:ln>
        </p:spPr>
        <p:txBody>
          <a:bodyPr wrap="none" anchor="ctr">
            <a:spAutoFit/>
          </a:bodyPr>
          <a:lstStyle/>
          <a:p>
            <a:endParaRPr lang="en-US" sz="2400" dirty="0"/>
          </a:p>
        </p:txBody>
      </p:sp>
      <p:sp>
        <p:nvSpPr>
          <p:cNvPr id="1053" name="Text Box 291"/>
          <p:cNvSpPr txBox="1">
            <a:spLocks noChangeArrowheads="1"/>
          </p:cNvSpPr>
          <p:nvPr/>
        </p:nvSpPr>
        <p:spPr bwMode="auto">
          <a:xfrm>
            <a:off x="604841" y="9706890"/>
            <a:ext cx="12537220" cy="15423026"/>
          </a:xfrm>
          <a:prstGeom prst="rect">
            <a:avLst/>
          </a:prstGeom>
          <a:solidFill>
            <a:srgbClr val="FFCCFF"/>
          </a:solidFill>
          <a:ln w="57150">
            <a:solidFill>
              <a:srgbClr val="FF0000"/>
            </a:solidFill>
            <a:headEnd/>
            <a:tailEnd/>
          </a:ln>
        </p:spPr>
        <p:style>
          <a:lnRef idx="1">
            <a:schemeClr val="accent5"/>
          </a:lnRef>
          <a:fillRef idx="3">
            <a:schemeClr val="accent5"/>
          </a:fillRef>
          <a:effectRef idx="2">
            <a:schemeClr val="accent5"/>
          </a:effectRef>
          <a:fontRef idx="minor">
            <a:schemeClr val="lt1"/>
          </a:fontRef>
        </p:style>
        <p:txBody>
          <a:bodyPr wrap="square" lIns="108000" tIns="36000" rIns="108000" bIns="36000" anchor="ctr">
            <a:spAutoFit/>
          </a:bodyPr>
          <a:lstStyle/>
          <a:p>
            <a:pPr algn="just"/>
            <a:r>
              <a:rPr lang="fr-FR" sz="3200" b="1" kern="0" dirty="0">
                <a:solidFill>
                  <a:srgbClr val="3366FF"/>
                </a:solidFill>
                <a:latin typeface="Verdana" pitchFamily="34" charset="0"/>
              </a:rPr>
              <a:t>Objectifs de la formation  </a:t>
            </a:r>
            <a:endParaRPr lang="fr-FR" sz="3200" b="1" kern="0" dirty="0">
              <a:solidFill>
                <a:srgbClr val="9966FF"/>
              </a:solidFill>
              <a:latin typeface="Verdana" pitchFamily="34" charset="0"/>
            </a:endParaRPr>
          </a:p>
          <a:p>
            <a:pPr algn="just"/>
            <a:r>
              <a:rPr lang="fr-FR" sz="3200" b="1" dirty="0" smtClean="0">
                <a:solidFill>
                  <a:schemeClr val="tx1"/>
                </a:solidFill>
                <a:latin typeface="Times New Roman" panose="02020603050405020304" pitchFamily="18" charset="0"/>
                <a:cs typeface="Times New Roman" panose="02020603050405020304" pitchFamily="18" charset="0"/>
              </a:rPr>
              <a:t>La </a:t>
            </a:r>
            <a:r>
              <a:rPr lang="fr-FR" sz="3200" b="1" dirty="0">
                <a:solidFill>
                  <a:schemeClr val="tx1"/>
                </a:solidFill>
                <a:latin typeface="Times New Roman" panose="02020603050405020304" pitchFamily="18" charset="0"/>
                <a:cs typeface="Times New Roman" panose="02020603050405020304" pitchFamily="18" charset="0"/>
              </a:rPr>
              <a:t>licence Transport et Logistique</a:t>
            </a:r>
            <a:r>
              <a:rPr lang="fr-FR" sz="3200" dirty="0">
                <a:solidFill>
                  <a:schemeClr val="tx1"/>
                </a:solidFill>
                <a:latin typeface="Times New Roman" panose="02020603050405020304" pitchFamily="18" charset="0"/>
                <a:cs typeface="Times New Roman" panose="02020603050405020304" pitchFamily="18" charset="0"/>
              </a:rPr>
              <a:t> </a:t>
            </a:r>
            <a:r>
              <a:rPr lang="fr-FR" sz="3200" dirty="0" smtClean="0">
                <a:solidFill>
                  <a:schemeClr val="tx1"/>
                </a:solidFill>
                <a:latin typeface="Times New Roman" panose="02020603050405020304" pitchFamily="18" charset="0"/>
                <a:cs typeface="Times New Roman" panose="02020603050405020304" pitchFamily="18" charset="0"/>
              </a:rPr>
              <a:t>a pour but de former aux fonctions  de cadres moyens capables </a:t>
            </a:r>
            <a:r>
              <a:rPr lang="fr-FR" sz="3200" dirty="0">
                <a:solidFill>
                  <a:schemeClr val="tx1"/>
                </a:solidFill>
                <a:latin typeface="Times New Roman" panose="02020603050405020304" pitchFamily="18" charset="0"/>
                <a:cs typeface="Times New Roman" panose="02020603050405020304" pitchFamily="18" charset="0"/>
              </a:rPr>
              <a:t>d'apporter aux entreprises des compétences générales solides, ainsi que des savoir-faire dans le domaine du </a:t>
            </a:r>
            <a:r>
              <a:rPr lang="fr-FR" sz="3200" dirty="0">
                <a:solidFill>
                  <a:srgbClr val="7030A0"/>
                </a:solidFill>
                <a:latin typeface="Times New Roman" panose="02020603050405020304" pitchFamily="18" charset="0"/>
                <a:cs typeface="Times New Roman" panose="02020603050405020304" pitchFamily="18" charset="0"/>
              </a:rPr>
              <a:t>Transport </a:t>
            </a:r>
            <a:r>
              <a:rPr lang="fr-FR" sz="3200" dirty="0" smtClean="0">
                <a:solidFill>
                  <a:srgbClr val="7030A0"/>
                </a:solidFill>
                <a:latin typeface="Times New Roman" panose="02020603050405020304" pitchFamily="18" charset="0"/>
                <a:cs typeface="Times New Roman" panose="02020603050405020304" pitchFamily="18" charset="0"/>
              </a:rPr>
              <a:t>et </a:t>
            </a:r>
            <a:r>
              <a:rPr lang="fr-FR" sz="3200" dirty="0">
                <a:solidFill>
                  <a:srgbClr val="7030A0"/>
                </a:solidFill>
                <a:latin typeface="Times New Roman" panose="02020603050405020304" pitchFamily="18" charset="0"/>
                <a:cs typeface="Times New Roman" panose="02020603050405020304" pitchFamily="18" charset="0"/>
              </a:rPr>
              <a:t>Logistique</a:t>
            </a:r>
            <a:r>
              <a:rPr lang="fr-FR" sz="3200" dirty="0" smtClean="0">
                <a:solidFill>
                  <a:schemeClr val="tx1"/>
                </a:solidFill>
                <a:latin typeface="Times New Roman" panose="02020603050405020304" pitchFamily="18" charset="0"/>
                <a:cs typeface="Times New Roman" panose="02020603050405020304" pitchFamily="18" charset="0"/>
              </a:rPr>
              <a:t>.  La formation  est construit suivant un modèle  de parcours  validé par l’Union Européenne . </a:t>
            </a:r>
            <a:endParaRPr lang="fr-FR" sz="3200" dirty="0">
              <a:solidFill>
                <a:schemeClr val="tx1"/>
              </a:solidFill>
              <a:latin typeface="Times New Roman" panose="02020603050405020304" pitchFamily="18" charset="0"/>
              <a:cs typeface="Times New Roman" panose="02020603050405020304" pitchFamily="18" charset="0"/>
            </a:endParaRPr>
          </a:p>
          <a:p>
            <a:pPr algn="just"/>
            <a:r>
              <a:rPr lang="fr-FR" sz="3200" dirty="0">
                <a:solidFill>
                  <a:schemeClr val="tx1"/>
                </a:solidFill>
                <a:latin typeface="Times New Roman" panose="02020603050405020304" pitchFamily="18" charset="0"/>
                <a:cs typeface="Times New Roman" panose="02020603050405020304" pitchFamily="18" charset="0"/>
              </a:rPr>
              <a:t>Tout au long de la formation, l’étudiant apprend à gérer à la fois les flux physiques de </a:t>
            </a:r>
            <a:r>
              <a:rPr lang="fr-FR" sz="3200" dirty="0" smtClean="0">
                <a:solidFill>
                  <a:schemeClr val="tx1"/>
                </a:solidFill>
                <a:latin typeface="Times New Roman" panose="02020603050405020304" pitchFamily="18" charset="0"/>
                <a:cs typeface="Times New Roman" panose="02020603050405020304" pitchFamily="18" charset="0"/>
              </a:rPr>
              <a:t>marchandises et personnes </a:t>
            </a:r>
            <a:r>
              <a:rPr lang="fr-FR" sz="3200" dirty="0">
                <a:solidFill>
                  <a:schemeClr val="tx1"/>
                </a:solidFill>
                <a:latin typeface="Times New Roman" panose="02020603050405020304" pitchFamily="18" charset="0"/>
                <a:cs typeface="Times New Roman" panose="02020603050405020304" pitchFamily="18" charset="0"/>
              </a:rPr>
              <a:t>(le transport joue alors un rôle important) mais aussi les flux d'information qui leur sont associés, en relation étroite avec différents partenaires : fournisseurs, distributeurs, transporteurs, clients.</a:t>
            </a:r>
          </a:p>
          <a:p>
            <a:pPr algn="just"/>
            <a:r>
              <a:rPr lang="fr-FR" sz="3200" dirty="0">
                <a:solidFill>
                  <a:schemeClr val="tx1"/>
                </a:solidFill>
                <a:latin typeface="Times New Roman" panose="02020603050405020304" pitchFamily="18" charset="0"/>
                <a:cs typeface="Times New Roman" panose="02020603050405020304" pitchFamily="18" charset="0"/>
              </a:rPr>
              <a:t>La mise en place dans les entreprises de la Logistique intégrée ("</a:t>
            </a:r>
            <a:r>
              <a:rPr lang="fr-FR" sz="3200" dirty="0" err="1">
                <a:solidFill>
                  <a:schemeClr val="tx1"/>
                </a:solidFill>
                <a:latin typeface="Times New Roman" panose="02020603050405020304" pitchFamily="18" charset="0"/>
                <a:cs typeface="Times New Roman" panose="02020603050405020304" pitchFamily="18" charset="0"/>
              </a:rPr>
              <a:t>supply</a:t>
            </a:r>
            <a:r>
              <a:rPr lang="fr-FR" sz="3200" dirty="0">
                <a:solidFill>
                  <a:schemeClr val="tx1"/>
                </a:solidFill>
                <a:latin typeface="Times New Roman" panose="02020603050405020304" pitchFamily="18" charset="0"/>
                <a:cs typeface="Times New Roman" panose="02020603050405020304" pitchFamily="18" charset="0"/>
              </a:rPr>
              <a:t> </a:t>
            </a:r>
            <a:r>
              <a:rPr lang="fr-FR" sz="3200" dirty="0" err="1">
                <a:solidFill>
                  <a:schemeClr val="tx1"/>
                </a:solidFill>
                <a:latin typeface="Times New Roman" panose="02020603050405020304" pitchFamily="18" charset="0"/>
                <a:cs typeface="Times New Roman" panose="02020603050405020304" pitchFamily="18" charset="0"/>
              </a:rPr>
              <a:t>chain</a:t>
            </a:r>
            <a:r>
              <a:rPr lang="fr-FR" sz="3200" dirty="0">
                <a:solidFill>
                  <a:schemeClr val="tx1"/>
                </a:solidFill>
                <a:latin typeface="Times New Roman" panose="02020603050405020304" pitchFamily="18" charset="0"/>
                <a:cs typeface="Times New Roman" panose="02020603050405020304" pitchFamily="18" charset="0"/>
              </a:rPr>
              <a:t> management") visant à organiser l'ensemble de la chaîne logistique du fournisseur jusqu'au client, montre l'importance que revêt la Logistique de nos jours dans la stratégie des entreprises</a:t>
            </a:r>
            <a:r>
              <a:rPr lang="fr-FR" sz="3200" dirty="0" smtClean="0">
                <a:solidFill>
                  <a:schemeClr val="tx1"/>
                </a:solidFill>
                <a:latin typeface="Times New Roman" panose="02020603050405020304" pitchFamily="18" charset="0"/>
                <a:cs typeface="Times New Roman" panose="02020603050405020304" pitchFamily="18" charset="0"/>
              </a:rPr>
              <a:t>.</a:t>
            </a:r>
          </a:p>
          <a:p>
            <a:pPr algn="just"/>
            <a:r>
              <a:rPr lang="fr-FR" sz="3200" dirty="0" smtClean="0">
                <a:solidFill>
                  <a:schemeClr val="tx1"/>
                </a:solidFill>
                <a:latin typeface="Times New Roman" panose="02020603050405020304" pitchFamily="18" charset="0"/>
                <a:cs typeface="Times New Roman" panose="02020603050405020304" pitchFamily="18" charset="0"/>
              </a:rPr>
              <a:t>L’objectif </a:t>
            </a:r>
            <a:r>
              <a:rPr lang="fr-FR" sz="3200" dirty="0">
                <a:solidFill>
                  <a:schemeClr val="tx1"/>
                </a:solidFill>
                <a:latin typeface="Times New Roman" panose="02020603050405020304" pitchFamily="18" charset="0"/>
                <a:cs typeface="Times New Roman" panose="02020603050405020304" pitchFamily="18" charset="0"/>
              </a:rPr>
              <a:t>est de former des professionnels capables d’intervenir à tous les niveaux de la chaîne logistique dans un contexte national ou international </a:t>
            </a:r>
            <a:r>
              <a:rPr lang="fr-FR" sz="3200" dirty="0" smtClean="0">
                <a:solidFill>
                  <a:schemeClr val="tx1"/>
                </a:solidFill>
                <a:latin typeface="Times New Roman" panose="02020603050405020304" pitchFamily="18" charset="0"/>
                <a:cs typeface="Times New Roman" panose="02020603050405020304" pitchFamily="18" charset="0"/>
              </a:rPr>
              <a:t>: approvisionnement</a:t>
            </a:r>
            <a:r>
              <a:rPr lang="fr-FR" sz="3200" dirty="0">
                <a:solidFill>
                  <a:schemeClr val="tx1"/>
                </a:solidFill>
                <a:latin typeface="Times New Roman" panose="02020603050405020304" pitchFamily="18" charset="0"/>
                <a:cs typeface="Times New Roman" panose="02020603050405020304" pitchFamily="18" charset="0"/>
              </a:rPr>
              <a:t>, production, gestion d’entrepôt, transport et distribution) mais aussi dans des fonctions support en relation avec la logistique (marketing, gestion de données, système d’information).</a:t>
            </a:r>
          </a:p>
          <a:p>
            <a:pPr algn="just"/>
            <a:r>
              <a:rPr lang="fr-FR" sz="3200" dirty="0">
                <a:solidFill>
                  <a:schemeClr val="tx1"/>
                </a:solidFill>
                <a:latin typeface="Times New Roman" panose="02020603050405020304" pitchFamily="18" charset="0"/>
                <a:cs typeface="Times New Roman" panose="02020603050405020304" pitchFamily="18" charset="0"/>
              </a:rPr>
              <a:t>La logistique est une fonction globale qui assure : </a:t>
            </a:r>
          </a:p>
          <a:p>
            <a:pPr algn="just"/>
            <a:r>
              <a:rPr lang="fr-FR" sz="3200" dirty="0">
                <a:solidFill>
                  <a:schemeClr val="tx1"/>
                </a:solidFill>
                <a:latin typeface="Times New Roman" panose="02020603050405020304" pitchFamily="18" charset="0"/>
                <a:cs typeface="Times New Roman" panose="02020603050405020304" pitchFamily="18" charset="0"/>
              </a:rPr>
              <a:t>• la gestion des flux de matières et de produits des fournisseurs jusqu’au consommateur et leur retour (service après-vente et recyclage) ; </a:t>
            </a:r>
          </a:p>
          <a:p>
            <a:pPr algn="just"/>
            <a:r>
              <a:rPr lang="fr-FR" sz="3200" dirty="0">
                <a:solidFill>
                  <a:schemeClr val="tx1"/>
                </a:solidFill>
                <a:latin typeface="Times New Roman" panose="02020603050405020304" pitchFamily="18" charset="0"/>
                <a:cs typeface="Times New Roman" panose="02020603050405020304" pitchFamily="18" charset="0"/>
              </a:rPr>
              <a:t>• les flux d’information nécessaires à la gestion de ce circuit.</a:t>
            </a:r>
          </a:p>
          <a:p>
            <a:pPr algn="just"/>
            <a:r>
              <a:rPr lang="fr-FR" sz="3200" dirty="0">
                <a:solidFill>
                  <a:schemeClr val="tx1"/>
                </a:solidFill>
                <a:latin typeface="Times New Roman" panose="02020603050405020304" pitchFamily="18" charset="0"/>
                <a:cs typeface="Times New Roman" panose="02020603050405020304" pitchFamily="18" charset="0"/>
              </a:rPr>
              <a:t>La formation débouche sur une insertion professionnelle immédiate grâce à la maîtrise des compétences acquises et indispensables à l’exercice d’un métier du transport et de la logistique en collaboration avec les secteurs socio-économiques qui s’engagent à soutenir cette formation</a:t>
            </a:r>
            <a:r>
              <a:rPr lang="fr-FR" sz="3200" dirty="0" smtClean="0">
                <a:solidFill>
                  <a:schemeClr val="tx1"/>
                </a:solidFill>
                <a:latin typeface="Times New Roman" panose="02020603050405020304" pitchFamily="18" charset="0"/>
                <a:cs typeface="Times New Roman" panose="02020603050405020304" pitchFamily="18" charset="0"/>
              </a:rPr>
              <a:t>.</a:t>
            </a:r>
            <a:r>
              <a:rPr lang="ar-DZ" sz="3200" dirty="0" smtClean="0">
                <a:solidFill>
                  <a:schemeClr val="tx1"/>
                </a:solidFill>
                <a:latin typeface="Times New Roman" panose="02020603050405020304" pitchFamily="18" charset="0"/>
                <a:cs typeface="Times New Roman" panose="02020603050405020304" pitchFamily="18" charset="0"/>
              </a:rPr>
              <a:t> </a:t>
            </a:r>
            <a:r>
              <a:rPr lang="fr-FR" sz="3200" dirty="0" smtClean="0">
                <a:solidFill>
                  <a:schemeClr val="tx1"/>
                </a:solidFill>
                <a:latin typeface="Times New Roman" panose="02020603050405020304" pitchFamily="18" charset="0"/>
                <a:cs typeface="Times New Roman" panose="02020603050405020304" pitchFamily="18" charset="0"/>
              </a:rPr>
              <a:t> La formation débouche sur un besoin vital du secteur du transport et de la logistique  c’est la mise à disposition de cadres moyens  qui constituent le maillon  le plus déficitaire.  </a:t>
            </a:r>
          </a:p>
        </p:txBody>
      </p:sp>
      <p:graphicFrame>
        <p:nvGraphicFramePr>
          <p:cNvPr id="1026" name="Object 300"/>
          <p:cNvGraphicFramePr>
            <a:graphicFrameLocks noChangeAspect="1"/>
          </p:cNvGraphicFramePr>
          <p:nvPr/>
        </p:nvGraphicFramePr>
        <p:xfrm>
          <a:off x="16150590" y="17894654"/>
          <a:ext cx="102870" cy="215194"/>
        </p:xfrm>
        <a:graphic>
          <a:graphicData uri="http://schemas.openxmlformats.org/presentationml/2006/ole">
            <mc:AlternateContent xmlns:mc="http://schemas.openxmlformats.org/markup-compatibility/2006">
              <mc:Choice xmlns:v="urn:schemas-microsoft-com:vml" Requires="v">
                <p:oleObj spid="_x0000_s1269" name="Equation" r:id="rId4" imgW="114151" imgH="215619" progId="Equation.3">
                  <p:embed/>
                </p:oleObj>
              </mc:Choice>
              <mc:Fallback>
                <p:oleObj name="Equation" r:id="rId4" imgW="114151" imgH="215619" progId="Equation.3">
                  <p:embed/>
                  <p:pic>
                    <p:nvPicPr>
                      <p:cNvPr id="0" name="Picture 1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50590" y="17894654"/>
                        <a:ext cx="102870" cy="2151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03"/>
          <p:cNvGraphicFramePr>
            <a:graphicFrameLocks noChangeAspect="1"/>
          </p:cNvGraphicFramePr>
          <p:nvPr/>
        </p:nvGraphicFramePr>
        <p:xfrm>
          <a:off x="16150590" y="17894654"/>
          <a:ext cx="102870" cy="215194"/>
        </p:xfrm>
        <a:graphic>
          <a:graphicData uri="http://schemas.openxmlformats.org/presentationml/2006/ole">
            <mc:AlternateContent xmlns:mc="http://schemas.openxmlformats.org/markup-compatibility/2006">
              <mc:Choice xmlns:v="urn:schemas-microsoft-com:vml" Requires="v">
                <p:oleObj spid="_x0000_s1270" name="Equation" r:id="rId6" imgW="114151" imgH="215619" progId="Equation.3">
                  <p:embed/>
                </p:oleObj>
              </mc:Choice>
              <mc:Fallback>
                <p:oleObj name="Equation" r:id="rId6" imgW="114151" imgH="215619" progId="Equation.3">
                  <p:embed/>
                  <p:pic>
                    <p:nvPicPr>
                      <p:cNvPr id="0" name="Picture 1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50590" y="17894654"/>
                        <a:ext cx="102870" cy="2151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304"/>
          <p:cNvGraphicFramePr>
            <a:graphicFrameLocks noChangeAspect="1"/>
          </p:cNvGraphicFramePr>
          <p:nvPr/>
        </p:nvGraphicFramePr>
        <p:xfrm>
          <a:off x="16150590" y="17894654"/>
          <a:ext cx="102870" cy="215194"/>
        </p:xfrm>
        <a:graphic>
          <a:graphicData uri="http://schemas.openxmlformats.org/presentationml/2006/ole">
            <mc:AlternateContent xmlns:mc="http://schemas.openxmlformats.org/markup-compatibility/2006">
              <mc:Choice xmlns:v="urn:schemas-microsoft-com:vml" Requires="v">
                <p:oleObj spid="_x0000_s1271" name="Equation" r:id="rId7" imgW="114151" imgH="215619" progId="Equation.3">
                  <p:embed/>
                </p:oleObj>
              </mc:Choice>
              <mc:Fallback>
                <p:oleObj name="Equation" r:id="rId7" imgW="114151" imgH="215619" progId="Equation.3">
                  <p:embed/>
                  <p:pic>
                    <p:nvPicPr>
                      <p:cNvPr id="0" name="Picture 19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50590" y="17894654"/>
                        <a:ext cx="102870" cy="2151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5" name="Rectangle 310"/>
          <p:cNvSpPr>
            <a:spLocks noChangeArrowheads="1"/>
          </p:cNvSpPr>
          <p:nvPr/>
        </p:nvSpPr>
        <p:spPr bwMode="auto">
          <a:xfrm>
            <a:off x="0" y="-1764"/>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1029" name="Object 313"/>
          <p:cNvGraphicFramePr>
            <a:graphicFrameLocks noChangeAspect="1"/>
          </p:cNvGraphicFramePr>
          <p:nvPr/>
        </p:nvGraphicFramePr>
        <p:xfrm>
          <a:off x="16150590" y="17894654"/>
          <a:ext cx="102870" cy="215194"/>
        </p:xfrm>
        <a:graphic>
          <a:graphicData uri="http://schemas.openxmlformats.org/presentationml/2006/ole">
            <mc:AlternateContent xmlns:mc="http://schemas.openxmlformats.org/markup-compatibility/2006">
              <mc:Choice xmlns:v="urn:schemas-microsoft-com:vml" Requires="v">
                <p:oleObj spid="_x0000_s1272" name="Equation" r:id="rId8" imgW="114151" imgH="215619" progId="Equation.3">
                  <p:embed/>
                </p:oleObj>
              </mc:Choice>
              <mc:Fallback>
                <p:oleObj name="Equation" r:id="rId8" imgW="114151" imgH="215619" progId="Equation.3">
                  <p:embed/>
                  <p:pic>
                    <p:nvPicPr>
                      <p:cNvPr id="0" name="Picture 19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50590" y="17894654"/>
                        <a:ext cx="102870" cy="2151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317"/>
          <p:cNvGraphicFramePr>
            <a:graphicFrameLocks noChangeAspect="1"/>
          </p:cNvGraphicFramePr>
          <p:nvPr/>
        </p:nvGraphicFramePr>
        <p:xfrm>
          <a:off x="16150590" y="17894654"/>
          <a:ext cx="102870" cy="215194"/>
        </p:xfrm>
        <a:graphic>
          <a:graphicData uri="http://schemas.openxmlformats.org/presentationml/2006/ole">
            <mc:AlternateContent xmlns:mc="http://schemas.openxmlformats.org/markup-compatibility/2006">
              <mc:Choice xmlns:v="urn:schemas-microsoft-com:vml" Requires="v">
                <p:oleObj spid="_x0000_s1273" name="Equation" r:id="rId9" imgW="114151" imgH="215619" progId="Equation.3">
                  <p:embed/>
                </p:oleObj>
              </mc:Choice>
              <mc:Fallback>
                <p:oleObj name="Equation" r:id="rId9" imgW="114151" imgH="215619" progId="Equation.3">
                  <p:embed/>
                  <p:pic>
                    <p:nvPicPr>
                      <p:cNvPr id="0" name="Picture 19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50590" y="17894654"/>
                        <a:ext cx="102870" cy="2151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6" name="Rectangle 583"/>
          <p:cNvSpPr>
            <a:spLocks noChangeArrowheads="1"/>
          </p:cNvSpPr>
          <p:nvPr/>
        </p:nvSpPr>
        <p:spPr bwMode="auto">
          <a:xfrm>
            <a:off x="0" y="17573626"/>
            <a:ext cx="184731" cy="523220"/>
          </a:xfrm>
          <a:prstGeom prst="rect">
            <a:avLst/>
          </a:prstGeom>
          <a:noFill/>
          <a:ln w="9525">
            <a:noFill/>
            <a:miter lim="800000"/>
            <a:headEnd/>
            <a:tailEnd/>
          </a:ln>
        </p:spPr>
        <p:txBody>
          <a:bodyPr wrap="none" anchor="ctr">
            <a:spAutoFit/>
          </a:bodyPr>
          <a:lstStyle/>
          <a:p>
            <a:endParaRPr lang="en-US"/>
          </a:p>
        </p:txBody>
      </p:sp>
      <p:sp>
        <p:nvSpPr>
          <p:cNvPr id="1057" name="Rectangle 585"/>
          <p:cNvSpPr>
            <a:spLocks noChangeArrowheads="1"/>
          </p:cNvSpPr>
          <p:nvPr/>
        </p:nvSpPr>
        <p:spPr bwMode="auto">
          <a:xfrm>
            <a:off x="0" y="17464265"/>
            <a:ext cx="184731" cy="523220"/>
          </a:xfrm>
          <a:prstGeom prst="rect">
            <a:avLst/>
          </a:prstGeom>
          <a:noFill/>
          <a:ln w="9525">
            <a:noFill/>
            <a:miter lim="800000"/>
            <a:headEnd/>
            <a:tailEnd/>
          </a:ln>
        </p:spPr>
        <p:txBody>
          <a:bodyPr wrap="none" anchor="ctr">
            <a:spAutoFit/>
          </a:bodyPr>
          <a:lstStyle/>
          <a:p>
            <a:endParaRPr lang="en-US"/>
          </a:p>
        </p:txBody>
      </p:sp>
      <p:sp>
        <p:nvSpPr>
          <p:cNvPr id="1058" name="Rectangle 592"/>
          <p:cNvSpPr>
            <a:spLocks noChangeArrowheads="1"/>
          </p:cNvSpPr>
          <p:nvPr/>
        </p:nvSpPr>
        <p:spPr bwMode="auto">
          <a:xfrm>
            <a:off x="0" y="17487195"/>
            <a:ext cx="184731" cy="523220"/>
          </a:xfrm>
          <a:prstGeom prst="rect">
            <a:avLst/>
          </a:prstGeom>
          <a:noFill/>
          <a:ln w="9525">
            <a:noFill/>
            <a:miter lim="800000"/>
            <a:headEnd/>
            <a:tailEnd/>
          </a:ln>
        </p:spPr>
        <p:txBody>
          <a:bodyPr wrap="none" anchor="ctr">
            <a:spAutoFit/>
          </a:bodyPr>
          <a:lstStyle/>
          <a:p>
            <a:endParaRPr lang="en-US"/>
          </a:p>
        </p:txBody>
      </p:sp>
      <p:sp>
        <p:nvSpPr>
          <p:cNvPr id="1059" name="Rectangle 600"/>
          <p:cNvSpPr>
            <a:spLocks noChangeArrowheads="1"/>
          </p:cNvSpPr>
          <p:nvPr/>
        </p:nvSpPr>
        <p:spPr bwMode="auto">
          <a:xfrm>
            <a:off x="0" y="17492487"/>
            <a:ext cx="184731" cy="523220"/>
          </a:xfrm>
          <a:prstGeom prst="rect">
            <a:avLst/>
          </a:prstGeom>
          <a:noFill/>
          <a:ln w="9525">
            <a:noFill/>
            <a:miter lim="800000"/>
            <a:headEnd/>
            <a:tailEnd/>
          </a:ln>
        </p:spPr>
        <p:txBody>
          <a:bodyPr wrap="none" anchor="ctr">
            <a:spAutoFit/>
          </a:bodyPr>
          <a:lstStyle/>
          <a:p>
            <a:endParaRPr lang="en-US"/>
          </a:p>
        </p:txBody>
      </p:sp>
      <p:sp>
        <p:nvSpPr>
          <p:cNvPr id="1060" name="Rectangle 617"/>
          <p:cNvSpPr>
            <a:spLocks noChangeArrowheads="1"/>
          </p:cNvSpPr>
          <p:nvPr/>
        </p:nvSpPr>
        <p:spPr bwMode="auto">
          <a:xfrm>
            <a:off x="0" y="17640654"/>
            <a:ext cx="184731" cy="523220"/>
          </a:xfrm>
          <a:prstGeom prst="rect">
            <a:avLst/>
          </a:prstGeom>
          <a:noFill/>
          <a:ln w="9525">
            <a:noFill/>
            <a:miter lim="800000"/>
            <a:headEnd/>
            <a:tailEnd/>
          </a:ln>
        </p:spPr>
        <p:txBody>
          <a:bodyPr wrap="none" anchor="ctr">
            <a:spAutoFit/>
          </a:bodyPr>
          <a:lstStyle/>
          <a:p>
            <a:endParaRPr lang="en-US"/>
          </a:p>
        </p:txBody>
      </p:sp>
      <p:graphicFrame>
        <p:nvGraphicFramePr>
          <p:cNvPr id="1031" name="Object 205"/>
          <p:cNvGraphicFramePr>
            <a:graphicFrameLocks noChangeAspect="1"/>
          </p:cNvGraphicFramePr>
          <p:nvPr/>
        </p:nvGraphicFramePr>
        <p:xfrm>
          <a:off x="15683389" y="18434404"/>
          <a:ext cx="114300" cy="164041"/>
        </p:xfrm>
        <a:graphic>
          <a:graphicData uri="http://schemas.openxmlformats.org/presentationml/2006/ole">
            <mc:AlternateContent xmlns:mc="http://schemas.openxmlformats.org/markup-compatibility/2006">
              <mc:Choice xmlns:v="urn:schemas-microsoft-com:vml" Requires="v">
                <p:oleObj spid="_x0000_s1274" name="Equation" r:id="rId10" imgW="126780" imgH="164814" progId="Equation.3">
                  <p:embed/>
                </p:oleObj>
              </mc:Choice>
              <mc:Fallback>
                <p:oleObj name="Equation" r:id="rId10" imgW="126780" imgH="164814" progId="Equation.3">
                  <p:embed/>
                  <p:pic>
                    <p:nvPicPr>
                      <p:cNvPr id="0" name="Picture 19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683389" y="18434404"/>
                        <a:ext cx="114300" cy="1640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2" name="Object 208"/>
          <p:cNvGraphicFramePr>
            <a:graphicFrameLocks noChangeAspect="1"/>
          </p:cNvGraphicFramePr>
          <p:nvPr/>
        </p:nvGraphicFramePr>
        <p:xfrm>
          <a:off x="9138285" y="21457709"/>
          <a:ext cx="114300" cy="165806"/>
        </p:xfrm>
        <a:graphic>
          <a:graphicData uri="http://schemas.openxmlformats.org/presentationml/2006/ole">
            <mc:AlternateContent xmlns:mc="http://schemas.openxmlformats.org/markup-compatibility/2006">
              <mc:Choice xmlns:v="urn:schemas-microsoft-com:vml" Requires="v">
                <p:oleObj spid="_x0000_s1275" name="Equation" r:id="rId12" imgW="126780" imgH="164814" progId="Equation.3">
                  <p:embed/>
                </p:oleObj>
              </mc:Choice>
              <mc:Fallback>
                <p:oleObj name="Equation" r:id="rId12" imgW="126780" imgH="164814" progId="Equation.3">
                  <p:embed/>
                  <p:pic>
                    <p:nvPicPr>
                      <p:cNvPr id="0" name="Picture 19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138285" y="21457709"/>
                        <a:ext cx="114300" cy="16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61" name="Rectangle 214"/>
          <p:cNvSpPr>
            <a:spLocks noChangeArrowheads="1"/>
          </p:cNvSpPr>
          <p:nvPr/>
        </p:nvSpPr>
        <p:spPr bwMode="auto">
          <a:xfrm>
            <a:off x="582930" y="15624528"/>
            <a:ext cx="184731" cy="523220"/>
          </a:xfrm>
          <a:prstGeom prst="rect">
            <a:avLst/>
          </a:prstGeom>
          <a:noFill/>
          <a:ln w="9525">
            <a:noFill/>
            <a:miter lim="800000"/>
            <a:headEnd/>
            <a:tailEnd/>
          </a:ln>
        </p:spPr>
        <p:txBody>
          <a:bodyPr wrap="none" anchor="ctr">
            <a:spAutoFit/>
          </a:bodyPr>
          <a:lstStyle/>
          <a:p>
            <a:endParaRPr lang="en-US"/>
          </a:p>
        </p:txBody>
      </p:sp>
      <p:sp>
        <p:nvSpPr>
          <p:cNvPr id="1062" name="Rectangle 216"/>
          <p:cNvSpPr>
            <a:spLocks noChangeArrowheads="1"/>
          </p:cNvSpPr>
          <p:nvPr/>
        </p:nvSpPr>
        <p:spPr bwMode="auto">
          <a:xfrm>
            <a:off x="0" y="-291042"/>
            <a:ext cx="184731" cy="523220"/>
          </a:xfrm>
          <a:prstGeom prst="rect">
            <a:avLst/>
          </a:prstGeom>
          <a:noFill/>
          <a:ln w="9525">
            <a:noFill/>
            <a:miter lim="800000"/>
            <a:headEnd/>
            <a:tailEnd/>
          </a:ln>
        </p:spPr>
        <p:txBody>
          <a:bodyPr wrap="none" anchor="ctr">
            <a:spAutoFit/>
          </a:bodyPr>
          <a:lstStyle/>
          <a:p>
            <a:endParaRPr lang="en-US"/>
          </a:p>
        </p:txBody>
      </p:sp>
      <p:sp>
        <p:nvSpPr>
          <p:cNvPr id="1064" name="Rectangle 450"/>
          <p:cNvSpPr>
            <a:spLocks noChangeArrowheads="1"/>
          </p:cNvSpPr>
          <p:nvPr/>
        </p:nvSpPr>
        <p:spPr bwMode="auto">
          <a:xfrm>
            <a:off x="13671709" y="16836321"/>
            <a:ext cx="184731" cy="523220"/>
          </a:xfrm>
          <a:prstGeom prst="rect">
            <a:avLst/>
          </a:prstGeom>
          <a:noFill/>
          <a:ln w="9525">
            <a:noFill/>
            <a:miter lim="800000"/>
            <a:headEnd/>
            <a:tailEnd/>
          </a:ln>
        </p:spPr>
        <p:txBody>
          <a:bodyPr wrap="none">
            <a:spAutoFit/>
          </a:bodyPr>
          <a:lstStyle/>
          <a:p>
            <a:endParaRPr lang="en-US"/>
          </a:p>
        </p:txBody>
      </p:sp>
      <p:graphicFrame>
        <p:nvGraphicFramePr>
          <p:cNvPr id="1033" name="Object 120"/>
          <p:cNvGraphicFramePr>
            <a:graphicFrameLocks noChangeAspect="1"/>
          </p:cNvGraphicFramePr>
          <p:nvPr/>
        </p:nvGraphicFramePr>
        <p:xfrm>
          <a:off x="16917829" y="17882306"/>
          <a:ext cx="102870" cy="239889"/>
        </p:xfrm>
        <a:graphic>
          <a:graphicData uri="http://schemas.openxmlformats.org/presentationml/2006/ole">
            <mc:AlternateContent xmlns:mc="http://schemas.openxmlformats.org/markup-compatibility/2006">
              <mc:Choice xmlns:v="urn:schemas-microsoft-com:vml" Requires="v">
                <p:oleObj spid="_x0000_s1276" name="Équation" r:id="rId14" imgW="114151" imgH="215619" progId="Equation.3">
                  <p:embed/>
                </p:oleObj>
              </mc:Choice>
              <mc:Fallback>
                <p:oleObj name="Équation" r:id="rId14" imgW="114151" imgH="215619" progId="Equation.3">
                  <p:embed/>
                  <p:pic>
                    <p:nvPicPr>
                      <p:cNvPr id="0" name="Picture 1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7829" y="17882306"/>
                        <a:ext cx="102870" cy="2398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 name="Picture 10" descr="C:\Users\Ali\Desktop\LOGO 0011 FINAL.jpg"/>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1048309" y="819635"/>
            <a:ext cx="2723504" cy="2857599"/>
          </a:xfrm>
          <a:prstGeom prst="rect">
            <a:avLst/>
          </a:prstGeom>
          <a:noFill/>
        </p:spPr>
      </p:pic>
      <p:sp>
        <p:nvSpPr>
          <p:cNvPr id="51" name="Text Box 777"/>
          <p:cNvSpPr txBox="1">
            <a:spLocks noChangeArrowheads="1"/>
          </p:cNvSpPr>
          <p:nvPr/>
        </p:nvSpPr>
        <p:spPr bwMode="auto">
          <a:xfrm>
            <a:off x="13350508" y="21034976"/>
            <a:ext cx="10744277" cy="6986528"/>
          </a:xfrm>
          <a:prstGeom prst="rect">
            <a:avLst/>
          </a:prstGeom>
          <a:ln w="57150">
            <a:solidFill>
              <a:srgbClr val="FF0000"/>
            </a:solidFill>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fr-FR" sz="3200" cap="all" dirty="0" smtClean="0">
                <a:solidFill>
                  <a:srgbClr val="00B0F0"/>
                </a:solidFill>
                <a:latin typeface="Times New Roman" panose="02020603050405020304" pitchFamily="18" charset="0"/>
                <a:cs typeface="Times New Roman" panose="02020603050405020304" pitchFamily="18" charset="0"/>
              </a:rPr>
              <a:t>Partenaires socio-économiques</a:t>
            </a:r>
            <a:endParaRPr lang="fr-FR" sz="3200" b="1" dirty="0">
              <a:solidFill>
                <a:srgbClr val="00B0F0"/>
              </a:solidFill>
              <a:latin typeface="Times New Roman" panose="02020603050405020304" pitchFamily="18" charset="0"/>
              <a:cs typeface="Times New Roman" panose="02020603050405020304" pitchFamily="18" charset="0"/>
            </a:endParaRPr>
          </a:p>
          <a:p>
            <a:pPr algn="just"/>
            <a:r>
              <a:rPr lang="fr-FR" sz="3200" dirty="0">
                <a:latin typeface="Times New Roman" panose="02020603050405020304" pitchFamily="18" charset="0"/>
                <a:cs typeface="Times New Roman" panose="02020603050405020304" pitchFamily="18" charset="0"/>
              </a:rPr>
              <a:t>La formation sera mise en place avec comme partenaires, tous les acteurs des secteurs industriels et socio –économiques du pays, à savoir :</a:t>
            </a:r>
          </a:p>
          <a:p>
            <a:pPr algn="just"/>
            <a:r>
              <a:rPr lang="fr-FR" sz="3200" dirty="0">
                <a:latin typeface="Times New Roman" panose="02020603050405020304" pitchFamily="18" charset="0"/>
                <a:cs typeface="Times New Roman" panose="02020603050405020304" pitchFamily="18" charset="0"/>
              </a:rPr>
              <a:t>SNTF, </a:t>
            </a:r>
            <a:r>
              <a:rPr lang="fr-FR" sz="3200" dirty="0" err="1">
                <a:latin typeface="Times New Roman" panose="02020603050405020304" pitchFamily="18" charset="0"/>
                <a:cs typeface="Times New Roman" panose="02020603050405020304" pitchFamily="18" charset="0"/>
              </a:rPr>
              <a:t>Cital</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Setram</a:t>
            </a:r>
            <a:r>
              <a:rPr lang="fr-FR" sz="3200" dirty="0">
                <a:latin typeface="Times New Roman" panose="02020603050405020304" pitchFamily="18" charset="0"/>
                <a:cs typeface="Times New Roman" panose="02020603050405020304" pitchFamily="18" charset="0"/>
              </a:rPr>
              <a:t>, EMA, tramway, téléphérique de Constantine, ETC, ETUSA, </a:t>
            </a:r>
            <a:r>
              <a:rPr lang="fr-FR" sz="3200" dirty="0" err="1">
                <a:latin typeface="Times New Roman" panose="02020603050405020304" pitchFamily="18" charset="0"/>
                <a:cs typeface="Times New Roman" panose="02020603050405020304" pitchFamily="18" charset="0"/>
              </a:rPr>
              <a:t>Infrafer</a:t>
            </a:r>
            <a:r>
              <a:rPr lang="fr-FR" sz="3200" dirty="0">
                <a:latin typeface="Times New Roman" panose="02020603050405020304" pitchFamily="18" charset="0"/>
                <a:cs typeface="Times New Roman" panose="02020603050405020304" pitchFamily="18" charset="0"/>
              </a:rPr>
              <a:t>, SNTR, TVE, </a:t>
            </a:r>
            <a:r>
              <a:rPr lang="fr-FR" sz="3200" dirty="0" err="1">
                <a:latin typeface="Times New Roman" panose="02020603050405020304" pitchFamily="18" charset="0"/>
                <a:cs typeface="Times New Roman" panose="02020603050405020304" pitchFamily="18" charset="0"/>
              </a:rPr>
              <a:t>Sonatrach</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Sonelgaz</a:t>
            </a:r>
            <a:r>
              <a:rPr lang="fr-FR" sz="3200" dirty="0">
                <a:latin typeface="Times New Roman" panose="02020603050405020304" pitchFamily="18" charset="0"/>
                <a:cs typeface="Times New Roman" panose="02020603050405020304" pitchFamily="18" charset="0"/>
              </a:rPr>
              <a:t>, Cimenteries, Sociétés Télécoms, Flèche Bleue Algérienne, </a:t>
            </a:r>
            <a:r>
              <a:rPr lang="fr-FR" sz="3200" dirty="0" err="1">
                <a:latin typeface="Times New Roman" panose="02020603050405020304" pitchFamily="18" charset="0"/>
                <a:cs typeface="Times New Roman" panose="02020603050405020304" pitchFamily="18" charset="0"/>
              </a:rPr>
              <a:t>Numilog</a:t>
            </a:r>
            <a:r>
              <a:rPr lang="fr-FR" sz="3200" dirty="0">
                <a:latin typeface="Times New Roman" panose="02020603050405020304" pitchFamily="18" charset="0"/>
                <a:cs typeface="Times New Roman" panose="02020603050405020304" pitchFamily="18" charset="0"/>
              </a:rPr>
              <a:t>, Agence Nationale des Autoroutes, Chambres de commerce et d'industrie. ENASEL, SME, ALEMO, CPG, Directions des transports de wilaya, Municipalités des grandes villes, Ports, Aéroports EGSA, ENNA, ENMTP, GERMAN, ETRAG, EMO, PMO,ALEMO,EPIC-GPIM, NAFTAL, Entreprise TAHKOT, Entreprises de Transport et Logistique.</a:t>
            </a:r>
          </a:p>
        </p:txBody>
      </p:sp>
      <p:pic>
        <p:nvPicPr>
          <p:cNvPr id="54" name="Image 53"/>
          <p:cNvPicPr/>
          <p:nvPr/>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845891" y="1285759"/>
            <a:ext cx="2999392" cy="2391476"/>
          </a:xfrm>
          <a:prstGeom prst="rect">
            <a:avLst/>
          </a:prstGeom>
        </p:spPr>
      </p:pic>
      <p:sp>
        <p:nvSpPr>
          <p:cNvPr id="57" name="Rectangle 193"/>
          <p:cNvSpPr>
            <a:spLocks noChangeArrowheads="1"/>
          </p:cNvSpPr>
          <p:nvPr/>
        </p:nvSpPr>
        <p:spPr bwMode="auto">
          <a:xfrm>
            <a:off x="26276926" y="15624528"/>
            <a:ext cx="5736051" cy="3046988"/>
          </a:xfrm>
          <a:prstGeom prst="rect">
            <a:avLst/>
          </a:prstGeom>
          <a:ln w="57150">
            <a:solidFill>
              <a:srgbClr val="FF0000"/>
            </a:solidFill>
            <a:headEnd/>
            <a:tailEnd/>
          </a:ln>
        </p:spPr>
        <p:style>
          <a:lnRef idx="1">
            <a:schemeClr val="accent5"/>
          </a:lnRef>
          <a:fillRef idx="2">
            <a:schemeClr val="accent5"/>
          </a:fillRef>
          <a:effectRef idx="1">
            <a:schemeClr val="accent5"/>
          </a:effectRef>
          <a:fontRef idx="minor">
            <a:schemeClr val="dk1"/>
          </a:fontRef>
        </p:style>
        <p:txBody>
          <a:bodyPr wrap="square" anchor="ctr">
            <a:spAutoFit/>
          </a:bodyPr>
          <a:lstStyle/>
          <a:p>
            <a:pPr algn="ctr" eaLnBrk="0" hangingPunct="0">
              <a:spcAft>
                <a:spcPts val="0"/>
              </a:spcAft>
              <a:tabLst>
                <a:tab pos="228600" algn="l"/>
                <a:tab pos="450850" algn="l"/>
              </a:tabLst>
            </a:pPr>
            <a:r>
              <a:rPr lang="fr-FR" sz="3200" b="1" i="1" dirty="0">
                <a:solidFill>
                  <a:srgbClr val="00B0F0"/>
                </a:solidFill>
                <a:latin typeface="Times New Roman" pitchFamily="18" charset="0"/>
                <a:cs typeface="Times New Roman" pitchFamily="18" charset="0"/>
              </a:rPr>
              <a:t>Stages  et terrains de stages </a:t>
            </a:r>
            <a:r>
              <a:rPr lang="fr-FR" sz="3200" b="1" i="1" dirty="0" smtClean="0">
                <a:solidFill>
                  <a:srgbClr val="00B0F0"/>
                </a:solidFill>
                <a:latin typeface="Times New Roman" pitchFamily="18" charset="0"/>
                <a:cs typeface="Times New Roman" pitchFamily="18" charset="0"/>
              </a:rPr>
              <a:t> </a:t>
            </a:r>
            <a:endParaRPr lang="fr-FR" sz="3200" b="1" i="1" dirty="0">
              <a:solidFill>
                <a:srgbClr val="00B0F0"/>
              </a:solidFill>
              <a:latin typeface="Times New Roman" pitchFamily="18" charset="0"/>
              <a:cs typeface="Times New Roman" pitchFamily="18" charset="0"/>
            </a:endParaRPr>
          </a:p>
          <a:p>
            <a:pPr eaLnBrk="0" hangingPunct="0">
              <a:spcAft>
                <a:spcPts val="0"/>
              </a:spcAft>
              <a:tabLst>
                <a:tab pos="228600" algn="l"/>
                <a:tab pos="450850" algn="l"/>
              </a:tabLst>
            </a:pPr>
            <a:r>
              <a:rPr lang="fr-FR" sz="3200" b="1" i="1" dirty="0" smtClean="0">
                <a:latin typeface="Times New Roman" pitchFamily="18" charset="0"/>
                <a:cs typeface="Times New Roman" pitchFamily="18" charset="0"/>
              </a:rPr>
              <a:t>Durant la formation l’étudiant effectue 03 stages </a:t>
            </a:r>
          </a:p>
          <a:p>
            <a:pPr marL="685800" indent="-685800" eaLnBrk="0" hangingPunct="0">
              <a:spcAft>
                <a:spcPts val="0"/>
              </a:spcAft>
              <a:buFont typeface="Wingdings" pitchFamily="2" charset="2"/>
              <a:buChar char="Ø"/>
              <a:tabLst>
                <a:tab pos="228600" algn="l"/>
                <a:tab pos="450850" algn="l"/>
              </a:tabLst>
            </a:pPr>
            <a:r>
              <a:rPr lang="en-US" sz="3200" dirty="0" smtClean="0">
                <a:latin typeface="Times New Roman" panose="02020603050405020304" pitchFamily="18" charset="0"/>
                <a:cs typeface="Times New Roman" panose="02020603050405020304" pitchFamily="18" charset="0"/>
              </a:rPr>
              <a:t>4</a:t>
            </a:r>
            <a:r>
              <a:rPr lang="en-US" sz="3200" dirty="0" smtClean="0">
                <a:solidFill>
                  <a:srgbClr val="00B0F0"/>
                </a:solidFill>
                <a:latin typeface="Times New Roman" panose="02020603050405020304" pitchFamily="18" charset="0"/>
                <a:cs typeface="Times New Roman" panose="02020603050405020304" pitchFamily="18" charset="0"/>
              </a:rPr>
              <a:t> </a:t>
            </a:r>
            <a:r>
              <a:rPr lang="fr-FR" sz="3200" dirty="0" smtClean="0">
                <a:latin typeface="Times New Roman" panose="02020603050405020304" pitchFamily="18" charset="0"/>
                <a:cs typeface="Times New Roman" panose="02020603050405020304" pitchFamily="18" charset="0"/>
              </a:rPr>
              <a:t>semaines</a:t>
            </a:r>
            <a:r>
              <a:rPr lang="en-US" sz="3200" dirty="0" smtClean="0">
                <a:latin typeface="Times New Roman" panose="02020603050405020304" pitchFamily="18" charset="0"/>
                <a:cs typeface="Times New Roman" panose="02020603050405020304" pitchFamily="18" charset="0"/>
              </a:rPr>
              <a:t> en 1ére </a:t>
            </a:r>
            <a:r>
              <a:rPr lang="fr-FR" sz="3200" dirty="0" smtClean="0">
                <a:latin typeface="Times New Roman" panose="02020603050405020304" pitchFamily="18" charset="0"/>
                <a:cs typeface="Times New Roman" panose="02020603050405020304" pitchFamily="18" charset="0"/>
              </a:rPr>
              <a:t>année</a:t>
            </a:r>
            <a:r>
              <a:rPr lang="en-US" sz="3200" dirty="0" smtClean="0">
                <a:latin typeface="Times New Roman" panose="02020603050405020304" pitchFamily="18" charset="0"/>
                <a:cs typeface="Times New Roman" panose="02020603050405020304" pitchFamily="18" charset="0"/>
              </a:rPr>
              <a:t> </a:t>
            </a:r>
          </a:p>
          <a:p>
            <a:pPr marL="685800" indent="-685800" eaLnBrk="0" hangingPunct="0">
              <a:spcAft>
                <a:spcPts val="0"/>
              </a:spcAft>
              <a:buFont typeface="Wingdings" pitchFamily="2" charset="2"/>
              <a:buChar char="Ø"/>
              <a:tabLst>
                <a:tab pos="228600" algn="l"/>
                <a:tab pos="450850" algn="l"/>
              </a:tabLst>
            </a:pPr>
            <a:r>
              <a:rPr lang="en-US" sz="3200" dirty="0" smtClean="0">
                <a:latin typeface="Times New Roman" panose="02020603050405020304" pitchFamily="18" charset="0"/>
                <a:cs typeface="Times New Roman" panose="02020603050405020304" pitchFamily="18" charset="0"/>
              </a:rPr>
              <a:t>08 </a:t>
            </a:r>
            <a:r>
              <a:rPr lang="fr-FR" sz="3200" dirty="0" smtClean="0">
                <a:latin typeface="Times New Roman" panose="02020603050405020304" pitchFamily="18" charset="0"/>
                <a:cs typeface="Times New Roman" panose="02020603050405020304" pitchFamily="18" charset="0"/>
              </a:rPr>
              <a:t>semaines</a:t>
            </a:r>
            <a:r>
              <a:rPr lang="en-US" sz="3200" dirty="0" smtClean="0">
                <a:latin typeface="Times New Roman" panose="02020603050405020304" pitchFamily="18" charset="0"/>
                <a:cs typeface="Times New Roman" panose="02020603050405020304" pitchFamily="18" charset="0"/>
              </a:rPr>
              <a:t> en 2éme </a:t>
            </a:r>
            <a:r>
              <a:rPr lang="fr-FR" sz="3200" dirty="0" smtClean="0">
                <a:latin typeface="Times New Roman" panose="02020603050405020304" pitchFamily="18" charset="0"/>
                <a:cs typeface="Times New Roman" panose="02020603050405020304" pitchFamily="18" charset="0"/>
              </a:rPr>
              <a:t>année</a:t>
            </a:r>
            <a:r>
              <a:rPr lang="en-US" sz="3200" dirty="0" smtClean="0">
                <a:latin typeface="Times New Roman" panose="02020603050405020304" pitchFamily="18" charset="0"/>
                <a:cs typeface="Times New Roman" panose="02020603050405020304" pitchFamily="18" charset="0"/>
              </a:rPr>
              <a:t> </a:t>
            </a:r>
          </a:p>
          <a:p>
            <a:pPr marL="685800" indent="-685800" eaLnBrk="0" hangingPunct="0">
              <a:spcAft>
                <a:spcPts val="0"/>
              </a:spcAft>
              <a:buFont typeface="Wingdings" pitchFamily="2" charset="2"/>
              <a:buChar char="Ø"/>
              <a:tabLst>
                <a:tab pos="228600" algn="l"/>
                <a:tab pos="450850" algn="l"/>
              </a:tabLst>
            </a:pPr>
            <a:r>
              <a:rPr lang="en-US" sz="3200" dirty="0" smtClean="0">
                <a:latin typeface="Times New Roman" panose="02020603050405020304" pitchFamily="18" charset="0"/>
                <a:cs typeface="Times New Roman" panose="02020603050405020304" pitchFamily="18" charset="0"/>
              </a:rPr>
              <a:t>12 </a:t>
            </a:r>
            <a:r>
              <a:rPr lang="fr-FR" sz="3200" dirty="0" smtClean="0">
                <a:latin typeface="Times New Roman" panose="02020603050405020304" pitchFamily="18" charset="0"/>
                <a:cs typeface="Times New Roman" panose="02020603050405020304" pitchFamily="18" charset="0"/>
              </a:rPr>
              <a:t>semaines</a:t>
            </a:r>
            <a:r>
              <a:rPr lang="en-US" sz="3200" dirty="0" smtClean="0">
                <a:latin typeface="Times New Roman" panose="02020603050405020304" pitchFamily="18" charset="0"/>
                <a:cs typeface="Times New Roman" panose="02020603050405020304" pitchFamily="18" charset="0"/>
              </a:rPr>
              <a:t> en 3éme </a:t>
            </a:r>
            <a:r>
              <a:rPr lang="fr-FR" sz="3200" dirty="0" smtClean="0">
                <a:latin typeface="Times New Roman" panose="02020603050405020304" pitchFamily="18" charset="0"/>
                <a:cs typeface="Times New Roman" panose="02020603050405020304" pitchFamily="18" charset="0"/>
              </a:rPr>
              <a:t>année</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582930" y="4804443"/>
            <a:ext cx="31238190" cy="4524315"/>
          </a:xfrm>
          <a:prstGeom prst="rect">
            <a:avLst/>
          </a:prstGeom>
          <a:ln w="57150">
            <a:solidFill>
              <a:srgbClr val="FF0000"/>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indent="457200" algn="just"/>
            <a:r>
              <a:rPr lang="fr-CA" sz="3200" b="1" dirty="0">
                <a:solidFill>
                  <a:schemeClr val="tx1"/>
                </a:solidFill>
                <a:latin typeface="Times New Roman" panose="02020603050405020304" pitchFamily="18" charset="0"/>
                <a:cs typeface="Times New Roman" panose="02020603050405020304" pitchFamily="18" charset="0"/>
              </a:rPr>
              <a:t>La logistique est définie comme "</a:t>
            </a:r>
            <a:r>
              <a:rPr lang="fr-CA" sz="3200" b="1" i="1" dirty="0">
                <a:solidFill>
                  <a:schemeClr val="tx1"/>
                </a:solidFill>
                <a:latin typeface="Times New Roman" panose="02020603050405020304" pitchFamily="18" charset="0"/>
                <a:cs typeface="Times New Roman" panose="02020603050405020304" pitchFamily="18" charset="0"/>
              </a:rPr>
              <a:t>l'art et la manière de mettre à disposition un produit donné au bon moment, au bon endroit, au moindre coût et avec la meilleur qualité</a:t>
            </a:r>
            <a:r>
              <a:rPr lang="fr-CA" sz="3200" b="1" dirty="0" smtClean="0">
                <a:solidFill>
                  <a:schemeClr val="tx1"/>
                </a:solidFill>
                <a:latin typeface="Times New Roman" panose="02020603050405020304" pitchFamily="18" charset="0"/>
                <a:cs typeface="Times New Roman" panose="02020603050405020304" pitchFamily="18" charset="0"/>
              </a:rPr>
              <a:t>". </a:t>
            </a:r>
          </a:p>
          <a:p>
            <a:pPr indent="457200" algn="just"/>
            <a:r>
              <a:rPr lang="fr-CA" sz="3200" dirty="0" smtClean="0">
                <a:solidFill>
                  <a:schemeClr val="tx1"/>
                </a:solidFill>
                <a:latin typeface="Times New Roman" panose="02020603050405020304" pitchFamily="18" charset="0"/>
                <a:cs typeface="Times New Roman" panose="02020603050405020304" pitchFamily="18" charset="0"/>
              </a:rPr>
              <a:t>Elle</a:t>
            </a:r>
            <a:r>
              <a:rPr lang="fr-CA" sz="3200" b="1" dirty="0" smtClean="0">
                <a:solidFill>
                  <a:schemeClr val="tx1"/>
                </a:solidFill>
                <a:latin typeface="Times New Roman" panose="02020603050405020304" pitchFamily="18" charset="0"/>
                <a:cs typeface="Times New Roman" panose="02020603050405020304" pitchFamily="18" charset="0"/>
              </a:rPr>
              <a:t> </a:t>
            </a:r>
            <a:r>
              <a:rPr lang="fr-CA" sz="3200" dirty="0" smtClean="0">
                <a:solidFill>
                  <a:schemeClr val="tx1"/>
                </a:solidFill>
                <a:latin typeface="Times New Roman" panose="02020603050405020304" pitchFamily="18" charset="0"/>
                <a:cs typeface="Times New Roman" panose="02020603050405020304" pitchFamily="18" charset="0"/>
              </a:rPr>
              <a:t>doit </a:t>
            </a:r>
            <a:r>
              <a:rPr lang="fr-CA" sz="3200" dirty="0">
                <a:solidFill>
                  <a:schemeClr val="tx1"/>
                </a:solidFill>
                <a:latin typeface="Times New Roman" panose="02020603050405020304" pitchFamily="18" charset="0"/>
                <a:cs typeface="Times New Roman" panose="02020603050405020304" pitchFamily="18" charset="0"/>
              </a:rPr>
              <a:t>coordonner tous les processus organisationnels, administratifs et de gestion afin d’assurer qu’un produit ou service sera livré ou mis à disposition pour le bon destinataire, dans les meilleurs délais, en bonne quantité et avec le coût le plus compétitif.</a:t>
            </a:r>
            <a:endParaRPr lang="fr-FR" sz="3200" dirty="0">
              <a:solidFill>
                <a:schemeClr val="tx1"/>
              </a:solidFill>
              <a:latin typeface="Times New Roman" panose="02020603050405020304" pitchFamily="18" charset="0"/>
              <a:cs typeface="Times New Roman" panose="02020603050405020304" pitchFamily="18" charset="0"/>
            </a:endParaRPr>
          </a:p>
          <a:p>
            <a:pPr indent="457200" algn="just"/>
            <a:r>
              <a:rPr lang="fr-CA" sz="3200" dirty="0">
                <a:solidFill>
                  <a:schemeClr val="tx1"/>
                </a:solidFill>
                <a:latin typeface="Times New Roman" panose="02020603050405020304" pitchFamily="18" charset="0"/>
                <a:cs typeface="Times New Roman" panose="02020603050405020304" pitchFamily="18" charset="0"/>
              </a:rPr>
              <a:t>la logistique doit </a:t>
            </a:r>
            <a:r>
              <a:rPr lang="fr-CA" sz="3200" dirty="0" smtClean="0">
                <a:solidFill>
                  <a:schemeClr val="tx1"/>
                </a:solidFill>
                <a:latin typeface="Times New Roman" panose="02020603050405020304" pitchFamily="18" charset="0"/>
                <a:cs typeface="Times New Roman" panose="02020603050405020304" pitchFamily="18" charset="0"/>
              </a:rPr>
              <a:t>couvrir </a:t>
            </a:r>
            <a:r>
              <a:rPr lang="fr-CA" sz="3200" dirty="0">
                <a:solidFill>
                  <a:schemeClr val="tx1"/>
                </a:solidFill>
                <a:latin typeface="Times New Roman" panose="02020603050405020304" pitchFamily="18" charset="0"/>
                <a:cs typeface="Times New Roman" panose="02020603050405020304" pitchFamily="18" charset="0"/>
              </a:rPr>
              <a:t>des actions qui vont de l’achat (gestion des fournisseurs), en passant par l’entreposage (gestion de stock et d’entrepôt) jusqu’au transport de distribution final (livraison</a:t>
            </a:r>
            <a:r>
              <a:rPr lang="fr-CA" sz="3200" dirty="0" smtClean="0">
                <a:solidFill>
                  <a:schemeClr val="tx1"/>
                </a:solidFill>
                <a:latin typeface="Times New Roman" panose="02020603050405020304" pitchFamily="18" charset="0"/>
                <a:cs typeface="Times New Roman" panose="02020603050405020304" pitchFamily="18" charset="0"/>
              </a:rPr>
              <a:t>). Elle </a:t>
            </a:r>
            <a:r>
              <a:rPr lang="fr-FR" sz="3200" dirty="0" smtClean="0">
                <a:solidFill>
                  <a:schemeClr val="tx1"/>
                </a:solidFill>
                <a:latin typeface="Times New Roman" panose="02020603050405020304" pitchFamily="18" charset="0"/>
                <a:cs typeface="Times New Roman" panose="02020603050405020304" pitchFamily="18" charset="0"/>
              </a:rPr>
              <a:t>comprend </a:t>
            </a:r>
            <a:r>
              <a:rPr lang="fr-FR" sz="3200" dirty="0">
                <a:solidFill>
                  <a:schemeClr val="tx1"/>
                </a:solidFill>
                <a:latin typeface="Times New Roman" panose="02020603050405020304" pitchFamily="18" charset="0"/>
                <a:cs typeface="Times New Roman" panose="02020603050405020304" pitchFamily="18" charset="0"/>
              </a:rPr>
              <a:t>l’ensemble des activités destinées à assurer la bonne coordination entre la demande et l’offre. Elle gère aussi bien les flux de produits et de matières que les flux d’informations relatifs à une activité.</a:t>
            </a:r>
          </a:p>
          <a:p>
            <a:pPr indent="457200" algn="just"/>
            <a:r>
              <a:rPr lang="fr-FR" sz="3200" dirty="0">
                <a:solidFill>
                  <a:schemeClr val="tx1"/>
                </a:solidFill>
                <a:latin typeface="Times New Roman" panose="02020603050405020304" pitchFamily="18" charset="0"/>
                <a:cs typeface="Times New Roman" panose="02020603050405020304" pitchFamily="18" charset="0"/>
              </a:rPr>
              <a:t>La fonction </a:t>
            </a:r>
            <a:r>
              <a:rPr lang="fr-FR" sz="3200" dirty="0" smtClean="0">
                <a:solidFill>
                  <a:schemeClr val="tx1"/>
                </a:solidFill>
                <a:latin typeface="Times New Roman" panose="02020603050405020304" pitchFamily="18" charset="0"/>
                <a:cs typeface="Times New Roman" panose="02020603050405020304" pitchFamily="18" charset="0"/>
              </a:rPr>
              <a:t>Transport et logistique </a:t>
            </a:r>
            <a:r>
              <a:rPr lang="fr-FR" sz="3200" dirty="0">
                <a:solidFill>
                  <a:schemeClr val="tx1"/>
                </a:solidFill>
                <a:latin typeface="Times New Roman" panose="02020603050405020304" pitchFamily="18" charset="0"/>
                <a:cs typeface="Times New Roman" panose="02020603050405020304" pitchFamily="18" charset="0"/>
              </a:rPr>
              <a:t>occupe une place de plus en plus importante au sein des organisations</a:t>
            </a:r>
            <a:r>
              <a:rPr lang="fr-FR" sz="3200" dirty="0" smtClean="0">
                <a:solidFill>
                  <a:schemeClr val="tx1"/>
                </a:solidFill>
                <a:latin typeface="Times New Roman" panose="02020603050405020304" pitchFamily="18" charset="0"/>
                <a:cs typeface="Times New Roman" panose="02020603050405020304" pitchFamily="18" charset="0"/>
              </a:rPr>
              <a:t>.</a:t>
            </a:r>
            <a:r>
              <a:rPr lang="fr-FR" sz="3200" dirty="0"/>
              <a:t> </a:t>
            </a:r>
            <a:r>
              <a:rPr lang="fr-FR" sz="3200" dirty="0" smtClean="0">
                <a:solidFill>
                  <a:schemeClr val="tx1"/>
                </a:solidFill>
                <a:latin typeface="Times New Roman" panose="02020603050405020304" pitchFamily="18" charset="0"/>
                <a:cs typeface="Times New Roman" panose="02020603050405020304" pitchFamily="18" charset="0"/>
              </a:rPr>
              <a:t>C’est </a:t>
            </a:r>
            <a:r>
              <a:rPr lang="fr-FR" sz="3200" dirty="0">
                <a:solidFill>
                  <a:schemeClr val="tx1"/>
                </a:solidFill>
                <a:latin typeface="Times New Roman" panose="02020603050405020304" pitchFamily="18" charset="0"/>
                <a:cs typeface="Times New Roman" panose="02020603050405020304" pitchFamily="18" charset="0"/>
              </a:rPr>
              <a:t>un secteur en croissance et joue un rôle majeur dans l'économie mondiale. Dans les derniers temps, il a été poussée vers le haut dans </a:t>
            </a:r>
            <a:r>
              <a:rPr lang="fr-FR" sz="3200" dirty="0" smtClean="0">
                <a:solidFill>
                  <a:schemeClr val="tx1"/>
                </a:solidFill>
                <a:latin typeface="Times New Roman" panose="02020603050405020304" pitchFamily="18" charset="0"/>
                <a:cs typeface="Times New Roman" panose="02020603050405020304" pitchFamily="18" charset="0"/>
              </a:rPr>
              <a:t>différents secteurs </a:t>
            </a:r>
            <a:r>
              <a:rPr lang="fr-FR" sz="3200" dirty="0">
                <a:solidFill>
                  <a:schemeClr val="tx1"/>
                </a:solidFill>
                <a:latin typeface="Times New Roman" panose="02020603050405020304" pitchFamily="18" charset="0"/>
                <a:cs typeface="Times New Roman" panose="02020603050405020304" pitchFamily="18" charset="0"/>
              </a:rPr>
              <a:t>et l'exigence du personnel plus qualifié a augmenté. La licence est conçu pour fournir le marché du transport et logistique du personnel qualifié avec des connaissances de base dans le domaine du transport et de la logistique</a:t>
            </a:r>
            <a:r>
              <a:rPr lang="fr-FR" sz="3200" dirty="0" smtClean="0">
                <a:solidFill>
                  <a:schemeClr val="tx1"/>
                </a:solidFill>
                <a:latin typeface="Times New Roman" panose="02020603050405020304" pitchFamily="18" charset="0"/>
                <a:cs typeface="Times New Roman" panose="02020603050405020304" pitchFamily="18" charset="0"/>
              </a:rPr>
              <a:t>.</a:t>
            </a:r>
            <a:endParaRPr lang="fr-FR" sz="3200" dirty="0">
              <a:solidFill>
                <a:schemeClr val="tx1"/>
              </a:solidFill>
              <a:latin typeface="Times New Roman" panose="02020603050405020304" pitchFamily="18" charset="0"/>
              <a:cs typeface="Times New Roman" panose="02020603050405020304" pitchFamily="18" charset="0"/>
            </a:endParaRPr>
          </a:p>
        </p:txBody>
      </p:sp>
      <p:pic>
        <p:nvPicPr>
          <p:cNvPr id="4" name="Image 3"/>
          <p:cNvPicPr>
            <a:picLocks noChangeAspect="1"/>
          </p:cNvPicPr>
          <p:nvPr/>
        </p:nvPicPr>
        <p:blipFill>
          <a:blip r:embed="rId17"/>
          <a:stretch>
            <a:fillRect/>
          </a:stretch>
        </p:blipFill>
        <p:spPr>
          <a:xfrm>
            <a:off x="13671709" y="28132176"/>
            <a:ext cx="9918337" cy="7027594"/>
          </a:xfrm>
          <a:prstGeom prst="rect">
            <a:avLst/>
          </a:prstGeom>
        </p:spPr>
      </p:pic>
      <p:pic>
        <p:nvPicPr>
          <p:cNvPr id="6" name="Image 5"/>
          <p:cNvPicPr>
            <a:picLocks noChangeAspect="1"/>
          </p:cNvPicPr>
          <p:nvPr/>
        </p:nvPicPr>
        <p:blipFill>
          <a:blip r:embed="rId18"/>
          <a:stretch>
            <a:fillRect/>
          </a:stretch>
        </p:blipFill>
        <p:spPr>
          <a:xfrm>
            <a:off x="27478478" y="9891384"/>
            <a:ext cx="4925572" cy="3950404"/>
          </a:xfrm>
          <a:prstGeom prst="rect">
            <a:avLst/>
          </a:prstGeom>
        </p:spPr>
      </p:pic>
      <p:pic>
        <p:nvPicPr>
          <p:cNvPr id="9" name="Image 8"/>
          <p:cNvPicPr>
            <a:picLocks noChangeAspect="1"/>
          </p:cNvPicPr>
          <p:nvPr/>
        </p:nvPicPr>
        <p:blipFill>
          <a:blip r:embed="rId19"/>
          <a:stretch>
            <a:fillRect/>
          </a:stretch>
        </p:blipFill>
        <p:spPr>
          <a:xfrm>
            <a:off x="13229416" y="9636691"/>
            <a:ext cx="14249062" cy="4991889"/>
          </a:xfrm>
          <a:prstGeom prst="rect">
            <a:avLst/>
          </a:prstGeom>
        </p:spPr>
      </p:pic>
      <p:pic>
        <p:nvPicPr>
          <p:cNvPr id="10" name="Image 9"/>
          <p:cNvPicPr>
            <a:picLocks noChangeAspect="1"/>
          </p:cNvPicPr>
          <p:nvPr/>
        </p:nvPicPr>
        <p:blipFill>
          <a:blip r:embed="rId20"/>
          <a:stretch>
            <a:fillRect/>
          </a:stretch>
        </p:blipFill>
        <p:spPr>
          <a:xfrm>
            <a:off x="13240964" y="14698916"/>
            <a:ext cx="12970173" cy="6336060"/>
          </a:xfrm>
          <a:prstGeom prst="rect">
            <a:avLst/>
          </a:prstGeom>
        </p:spPr>
      </p:pic>
      <p:pic>
        <p:nvPicPr>
          <p:cNvPr id="11" name="Image 10"/>
          <p:cNvPicPr>
            <a:picLocks noChangeAspect="1"/>
          </p:cNvPicPr>
          <p:nvPr/>
        </p:nvPicPr>
        <p:blipFill>
          <a:blip r:embed="rId21"/>
          <a:stretch>
            <a:fillRect/>
          </a:stretch>
        </p:blipFill>
        <p:spPr>
          <a:xfrm>
            <a:off x="478718" y="25552504"/>
            <a:ext cx="12663343" cy="10022328"/>
          </a:xfrm>
          <a:prstGeom prst="rect">
            <a:avLst/>
          </a:prstGeom>
          <a:ln w="57150">
            <a:solidFill>
              <a:srgbClr val="FF0000"/>
            </a:solidFill>
          </a:ln>
        </p:spPr>
      </p:pic>
      <p:sp>
        <p:nvSpPr>
          <p:cNvPr id="128" name="Rectangle 193"/>
          <p:cNvSpPr>
            <a:spLocks noChangeArrowheads="1"/>
          </p:cNvSpPr>
          <p:nvPr/>
        </p:nvSpPr>
        <p:spPr bwMode="auto">
          <a:xfrm>
            <a:off x="24430937" y="20235268"/>
            <a:ext cx="7558886" cy="15358050"/>
          </a:xfrm>
          <a:prstGeom prst="rect">
            <a:avLst/>
          </a:prstGeom>
          <a:solidFill>
            <a:srgbClr val="CCFF99"/>
          </a:solidFill>
          <a:ln w="57150">
            <a:solidFill>
              <a:srgbClr val="FF0000"/>
            </a:solidFill>
            <a:headEnd/>
            <a:tailEnd/>
          </a:ln>
        </p:spPr>
        <p:style>
          <a:lnRef idx="1">
            <a:schemeClr val="accent5"/>
          </a:lnRef>
          <a:fillRef idx="2">
            <a:schemeClr val="accent5"/>
          </a:fillRef>
          <a:effectRef idx="1">
            <a:schemeClr val="accent5"/>
          </a:effectRef>
          <a:fontRef idx="minor">
            <a:schemeClr val="dk1"/>
          </a:fontRef>
        </p:style>
        <p:txBody>
          <a:bodyPr wrap="square" anchor="ctr">
            <a:spAutoFit/>
          </a:bodyPr>
          <a:lstStyle/>
          <a:p>
            <a:pPr algn="ctr" eaLnBrk="0" hangingPunct="0">
              <a:spcAft>
                <a:spcPts val="0"/>
              </a:spcAft>
              <a:tabLst>
                <a:tab pos="228600" algn="l"/>
                <a:tab pos="450850" algn="l"/>
              </a:tabLst>
            </a:pPr>
            <a:r>
              <a:rPr lang="fr-FR" sz="3200" b="1" i="1" dirty="0" smtClean="0">
                <a:solidFill>
                  <a:srgbClr val="FF0000"/>
                </a:solidFill>
                <a:latin typeface="Times New Roman" panose="02020603050405020304" pitchFamily="18" charset="0"/>
                <a:cs typeface="Times New Roman" pitchFamily="18" charset="0"/>
              </a:rPr>
              <a:t>Compétences visées</a:t>
            </a:r>
          </a:p>
          <a:p>
            <a:pPr>
              <a:spcAft>
                <a:spcPts val="0"/>
              </a:spcAft>
            </a:pPr>
            <a:r>
              <a:rPr lang="fr-FR" sz="3200" dirty="0">
                <a:latin typeface="Times New Roman" panose="02020603050405020304" pitchFamily="18" charset="0"/>
                <a:cs typeface="Times New Roman" panose="02020603050405020304" pitchFamily="18" charset="0"/>
              </a:rPr>
              <a:t>organiser le transport de marchandises ou de personnes;</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planifier et organiser la répartition;</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gérer un parc de véhicules;</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établir la tarification des déplacements;</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dédouaner des marchandises;</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gérer les horaires du personnel;</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vérifier le respect des lois et des règlements;</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gérer les achats;</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gérer les entrepôts;</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acheter et vendre les services de logistique;</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traiter les réclamations des clients;</a:t>
            </a:r>
          </a:p>
          <a:p>
            <a:pPr>
              <a:spcAft>
                <a:spcPts val="0"/>
              </a:spcAft>
            </a:pPr>
            <a:r>
              <a:rPr lang="fr-FR" sz="3200" b="1" dirty="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assurer le service à la clientèle</a:t>
            </a:r>
            <a:r>
              <a:rPr lang="fr-FR" sz="3200" dirty="0" smtClean="0">
                <a:latin typeface="Times New Roman" panose="02020603050405020304" pitchFamily="18" charset="0"/>
                <a:cs typeface="Times New Roman" panose="02020603050405020304" pitchFamily="18" charset="0"/>
              </a:rPr>
              <a:t>.</a:t>
            </a:r>
          </a:p>
          <a:p>
            <a:r>
              <a:rPr lang="fr-FR" sz="3200" dirty="0">
                <a:latin typeface="Times New Roman" panose="02020603050405020304" pitchFamily="18" charset="0"/>
                <a:cs typeface="Times New Roman" panose="02020603050405020304" pitchFamily="18" charset="0"/>
              </a:rPr>
              <a:t>Les emplois et métiers sont référenciés dans la nomenclature  ANEM </a:t>
            </a:r>
          </a:p>
          <a:p>
            <a:r>
              <a:rPr lang="fr-FR" sz="3200" dirty="0">
                <a:latin typeface="Times New Roman" panose="02020603050405020304" pitchFamily="18" charset="0"/>
                <a:cs typeface="Times New Roman" panose="02020603050405020304" pitchFamily="18" charset="0"/>
              </a:rPr>
              <a:t> Technicien logistique,</a:t>
            </a:r>
          </a:p>
          <a:p>
            <a:r>
              <a:rPr lang="fr-FR" sz="3200" dirty="0">
                <a:latin typeface="Times New Roman" panose="02020603050405020304" pitchFamily="18" charset="0"/>
                <a:cs typeface="Times New Roman" panose="02020603050405020304" pitchFamily="18" charset="0"/>
              </a:rPr>
              <a:t> Chargé de la gestion logistique,</a:t>
            </a:r>
          </a:p>
          <a:p>
            <a:r>
              <a:rPr lang="fr-FR" sz="3200" dirty="0">
                <a:latin typeface="Times New Roman" panose="02020603050405020304" pitchFamily="18" charset="0"/>
                <a:cs typeface="Times New Roman" panose="02020603050405020304" pitchFamily="18" charset="0"/>
              </a:rPr>
              <a:t> Responsable méthodes logistiques,</a:t>
            </a:r>
          </a:p>
          <a:p>
            <a:r>
              <a:rPr lang="fr-FR" sz="3200" dirty="0">
                <a:latin typeface="Times New Roman" panose="02020603050405020304" pitchFamily="18" charset="0"/>
                <a:cs typeface="Times New Roman" panose="02020603050405020304" pitchFamily="18" charset="0"/>
              </a:rPr>
              <a:t> Responsable achats &amp; approvisionnements,</a:t>
            </a:r>
          </a:p>
          <a:p>
            <a:r>
              <a:rPr lang="fr-FR" sz="3200" dirty="0">
                <a:latin typeface="Times New Roman" panose="02020603050405020304" pitchFamily="18" charset="0"/>
                <a:cs typeface="Times New Roman" panose="02020603050405020304" pitchFamily="18" charset="0"/>
              </a:rPr>
              <a:t> Responsable plate-forme &amp; entrepôt,</a:t>
            </a:r>
          </a:p>
          <a:p>
            <a:r>
              <a:rPr lang="fr-FR" sz="3200" dirty="0">
                <a:latin typeface="Times New Roman" panose="02020603050405020304" pitchFamily="18" charset="0"/>
                <a:cs typeface="Times New Roman" panose="02020603050405020304" pitchFamily="18" charset="0"/>
              </a:rPr>
              <a:t> Agent planning &amp; ordonnancement,</a:t>
            </a:r>
          </a:p>
          <a:p>
            <a:r>
              <a:rPr lang="fr-FR" sz="3200" dirty="0">
                <a:latin typeface="Times New Roman" panose="02020603050405020304" pitchFamily="18" charset="0"/>
                <a:cs typeface="Times New Roman" panose="02020603050405020304" pitchFamily="18" charset="0"/>
              </a:rPr>
              <a:t> Chargé du planning transport,</a:t>
            </a:r>
          </a:p>
          <a:p>
            <a:r>
              <a:rPr lang="fr-FR" sz="3200" dirty="0">
                <a:latin typeface="Times New Roman" panose="02020603050405020304" pitchFamily="18" charset="0"/>
                <a:cs typeface="Times New Roman" panose="02020603050405020304" pitchFamily="18" charset="0"/>
              </a:rPr>
              <a:t> Gestionnaire de stocks,</a:t>
            </a:r>
          </a:p>
          <a:p>
            <a:r>
              <a:rPr lang="fr-FR" sz="3200" dirty="0">
                <a:latin typeface="Times New Roman" panose="02020603050405020304" pitchFamily="18" charset="0"/>
                <a:cs typeface="Times New Roman" panose="02020603050405020304" pitchFamily="18" charset="0"/>
              </a:rPr>
              <a:t> Gestionnaire des flux logistiques,</a:t>
            </a:r>
          </a:p>
          <a:p>
            <a:r>
              <a:rPr lang="fr-FR" sz="3200" dirty="0">
                <a:latin typeface="Times New Roman" panose="02020603050405020304" pitchFamily="18" charset="0"/>
                <a:cs typeface="Times New Roman" panose="02020603050405020304" pitchFamily="18" charset="0"/>
              </a:rPr>
              <a:t> Analyste logistique,</a:t>
            </a:r>
          </a:p>
          <a:p>
            <a:r>
              <a:rPr lang="fr-FR" sz="3200" dirty="0">
                <a:latin typeface="Times New Roman" panose="02020603050405020304" pitchFamily="18" charset="0"/>
                <a:cs typeface="Times New Roman" panose="02020603050405020304" pitchFamily="18" charset="0"/>
              </a:rPr>
              <a:t> Chef de projet,</a:t>
            </a:r>
          </a:p>
          <a:p>
            <a:r>
              <a:rPr lang="fr-FR" sz="3200" dirty="0">
                <a:latin typeface="Times New Roman" panose="02020603050405020304" pitchFamily="18" charset="0"/>
                <a:cs typeface="Times New Roman" panose="02020603050405020304" pitchFamily="18" charset="0"/>
              </a:rPr>
              <a:t> Responsable logistique</a:t>
            </a:r>
            <a:r>
              <a:rPr lang="fr-FR" sz="3200" dirty="0" smtClean="0">
                <a:latin typeface="Times New Roman" panose="02020603050405020304" pitchFamily="18" charset="0"/>
                <a:cs typeface="Times New Roman" panose="02020603050405020304" pitchFamily="18" charset="0"/>
              </a:rPr>
              <a:t>...</a:t>
            </a:r>
            <a:endParaRPr lang="fr-FR" sz="3200" dirty="0">
              <a:latin typeface="Times New Roman" panose="02020603050405020304" pitchFamily="18" charset="0"/>
              <a:cs typeface="Times New Roman" panose="02020603050405020304" pitchFamily="18" charset="0"/>
            </a:endParaRPr>
          </a:p>
        </p:txBody>
      </p:sp>
      <p:pic>
        <p:nvPicPr>
          <p:cNvPr id="49" name="Picture 110" descr="C:\Users\younes\Desktop\transport\1 LOGO\3.png"/>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7631564" y="940399"/>
            <a:ext cx="2974306" cy="297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 name="Picture 204" descr="C:\Users\pc\Desktop\DGT\1 LOGO\logo fac1.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803582" y="792338"/>
            <a:ext cx="3286125" cy="3009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148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148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2261</TotalTime>
  <Words>275</Words>
  <Application>Microsoft Office PowerPoint</Application>
  <PresentationFormat>Personnalisé</PresentationFormat>
  <Paragraphs>53</Paragraphs>
  <Slides>1</Slides>
  <Notes>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1</vt:i4>
      </vt:variant>
    </vt:vector>
  </HeadingPairs>
  <TitlesOfParts>
    <vt:vector size="4" baseType="lpstr">
      <vt:lpstr>Modèle par défaut</vt:lpstr>
      <vt:lpstr>Equation</vt:lpstr>
      <vt:lpstr>Équation</vt:lpstr>
      <vt:lpstr>Présentation PowerPoint</vt:lpstr>
    </vt:vector>
  </TitlesOfParts>
  <Company>Ahcène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AKNI</dc:creator>
  <cp:lastModifiedBy>Utilisateur Windows</cp:lastModifiedBy>
  <cp:revision>271</cp:revision>
  <dcterms:created xsi:type="dcterms:W3CDTF">2007-11-08T12:54:42Z</dcterms:created>
  <dcterms:modified xsi:type="dcterms:W3CDTF">2023-07-27T11:55:50Z</dcterms:modified>
</cp:coreProperties>
</file>